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42" r:id="rId3"/>
    <p:sldId id="343" r:id="rId4"/>
    <p:sldId id="341" r:id="rId5"/>
    <p:sldId id="285" r:id="rId6"/>
    <p:sldId id="284" r:id="rId7"/>
    <p:sldId id="257" r:id="rId8"/>
    <p:sldId id="258" r:id="rId9"/>
    <p:sldId id="259" r:id="rId10"/>
    <p:sldId id="260" r:id="rId11"/>
    <p:sldId id="261" r:id="rId12"/>
    <p:sldId id="262" r:id="rId13"/>
    <p:sldId id="292" r:id="rId14"/>
    <p:sldId id="263" r:id="rId15"/>
    <p:sldId id="294" r:id="rId16"/>
    <p:sldId id="291" r:id="rId17"/>
    <p:sldId id="264" r:id="rId18"/>
    <p:sldId id="293" r:id="rId19"/>
    <p:sldId id="265" r:id="rId20"/>
    <p:sldId id="266" r:id="rId21"/>
    <p:sldId id="267" r:id="rId22"/>
    <p:sldId id="268" r:id="rId23"/>
    <p:sldId id="269" r:id="rId24"/>
    <p:sldId id="270" r:id="rId25"/>
    <p:sldId id="271" r:id="rId26"/>
    <p:sldId id="272" r:id="rId27"/>
    <p:sldId id="273" r:id="rId28"/>
    <p:sldId id="326" r:id="rId29"/>
    <p:sldId id="339" r:id="rId30"/>
    <p:sldId id="274" r:id="rId31"/>
    <p:sldId id="275" r:id="rId32"/>
    <p:sldId id="276" r:id="rId33"/>
    <p:sldId id="277" r:id="rId34"/>
    <p:sldId id="295" r:id="rId35"/>
    <p:sldId id="289" r:id="rId36"/>
    <p:sldId id="336" r:id="rId37"/>
    <p:sldId id="287" r:id="rId38"/>
    <p:sldId id="337" r:id="rId39"/>
    <p:sldId id="278" r:id="rId40"/>
    <p:sldId id="296" r:id="rId41"/>
    <p:sldId id="297" r:id="rId42"/>
    <p:sldId id="298" r:id="rId43"/>
    <p:sldId id="299" r:id="rId44"/>
    <p:sldId id="300" r:id="rId45"/>
    <p:sldId id="301" r:id="rId46"/>
    <p:sldId id="302" r:id="rId47"/>
    <p:sldId id="303" r:id="rId48"/>
    <p:sldId id="323" r:id="rId49"/>
    <p:sldId id="324" r:id="rId50"/>
    <p:sldId id="304" r:id="rId51"/>
    <p:sldId id="305"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25" r:id="rId65"/>
    <p:sldId id="344" r:id="rId66"/>
    <p:sldId id="332" r:id="rId67"/>
    <p:sldId id="327" r:id="rId68"/>
    <p:sldId id="328" r:id="rId69"/>
    <p:sldId id="330" r:id="rId70"/>
    <p:sldId id="329" r:id="rId71"/>
    <p:sldId id="331" r:id="rId72"/>
    <p:sldId id="333" r:id="rId73"/>
    <p:sldId id="335" r:id="rId74"/>
    <p:sldId id="345" r:id="rId75"/>
    <p:sldId id="334" r:id="rId76"/>
    <p:sldId id="340"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5" autoAdjust="0"/>
    <p:restoredTop sz="77318" autoAdjust="0"/>
  </p:normalViewPr>
  <p:slideViewPr>
    <p:cSldViewPr>
      <p:cViewPr varScale="1">
        <p:scale>
          <a:sx n="101" d="100"/>
          <a:sy n="101" d="100"/>
        </p:scale>
        <p:origin x="1512"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2/5/2019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sampling?</a:t>
            </a:r>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 cluster</a:t>
            </a:r>
            <a:r>
              <a:rPr lang="en-US" baseline="0" dirty="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14</a:t>
            </a:fld>
            <a:endParaRPr lang="en-US"/>
          </a:p>
        </p:txBody>
      </p:sp>
    </p:spTree>
    <p:extLst>
      <p:ext uri="{BB962C8B-B14F-4D97-AF65-F5344CB8AC3E}">
        <p14:creationId xmlns:p14="http://schemas.microsoft.com/office/powerpoint/2010/main" val="165699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Collecting samples on multiple</a:t>
            </a:r>
            <a:r>
              <a:rPr lang="en-US" baseline="0" dirty="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Stratified random – select one sample</a:t>
            </a:r>
            <a:r>
              <a:rPr lang="en-US" baseline="0" dirty="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a:t>unbiasness</a:t>
            </a:r>
            <a:r>
              <a:rPr lang="en-US" baseline="0" dirty="0"/>
              <a:t>) but ensures </a:t>
            </a:r>
            <a:r>
              <a:rPr lang="en-US" sz="1400" baseline="0" dirty="0"/>
              <a:t>that</a:t>
            </a:r>
            <a:r>
              <a:rPr lang="en-US" baseline="0" dirty="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16</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a:t>Standard statistical tests are based on an assumption that samples are randomly drawn from a population.</a:t>
            </a:r>
          </a:p>
          <a:p>
            <a:pPr eaLnBrk="1" hangingPunct="1"/>
            <a:r>
              <a:rPr lang="en-US" dirty="0"/>
              <a:t>Sometimes sampling</a:t>
            </a:r>
            <a:r>
              <a:rPr lang="en-US" baseline="0" dirty="0"/>
              <a:t> near roads provide a lot of bias (think rough terrain with few roads); in other situations the roads are laid out in a regular gird (PLSS) and don’t provide bias.</a:t>
            </a:r>
            <a:endParaRPr lang="en-US" dirty="0"/>
          </a:p>
        </p:txBody>
      </p:sp>
    </p:spTree>
    <p:extLst>
      <p:ext uri="{BB962C8B-B14F-4D97-AF65-F5344CB8AC3E}">
        <p14:creationId xmlns:p14="http://schemas.microsoft.com/office/powerpoint/2010/main" val="373511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Your</a:t>
            </a:r>
            <a:r>
              <a:rPr lang="en-US" baseline="0" dirty="0"/>
              <a:t> conceptual model of soil formation and soil property distribution is used to direct sampling.</a:t>
            </a:r>
            <a:r>
              <a:rPr lang="en-US" dirty="0"/>
              <a:t> </a:t>
            </a:r>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18</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20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a:t>Do they apply to your entire building?  All soil scientists?  NSSC? The entire country, or some smaller demographic.</a:t>
            </a:r>
          </a:p>
          <a:p>
            <a:pPr eaLnBrk="1" hangingPunct="1"/>
            <a:endParaRPr lang="en-US" dirty="0"/>
          </a:p>
        </p:txBody>
      </p:sp>
    </p:spTree>
    <p:extLst>
      <p:ext uri="{BB962C8B-B14F-4D97-AF65-F5344CB8AC3E}">
        <p14:creationId xmlns:p14="http://schemas.microsoft.com/office/powerpoint/2010/main" val="110351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21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23</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a:t>It is simplest to visualize this with geographic</a:t>
            </a:r>
            <a:r>
              <a:rPr lang="en-US" baseline="0" dirty="0"/>
              <a:t> groups; but these concepts also apply to feature space (ancillary variables)</a:t>
            </a:r>
            <a:endParaRPr lang="en-US" dirty="0"/>
          </a:p>
          <a:p>
            <a:pPr eaLnBrk="1" hangingPunct="1"/>
            <a:r>
              <a:rPr lang="en-US" dirty="0"/>
              <a:t>Yards are similar to management systems or treatments, but conceptually they could be any feature that separates the world into populations.</a:t>
            </a:r>
          </a:p>
          <a:p>
            <a:pPr eaLnBrk="1" hangingPunct="1"/>
            <a:endParaRPr lang="en-US" dirty="0"/>
          </a:p>
          <a:p>
            <a:pPr eaLnBrk="1" hangingPunct="1"/>
            <a:endParaRPr lang="en-US" dirty="0"/>
          </a:p>
        </p:txBody>
      </p:sp>
    </p:spTree>
    <p:extLst>
      <p:ext uri="{BB962C8B-B14F-4D97-AF65-F5344CB8AC3E}">
        <p14:creationId xmlns:p14="http://schemas.microsoft.com/office/powerpoint/2010/main" val="41938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terminology can be a little confusing.  For more information:</a:t>
            </a:r>
          </a:p>
          <a:p>
            <a:endParaRPr lang="en-US" dirty="0"/>
          </a:p>
          <a:p>
            <a:r>
              <a:rPr lang="en-US" dirty="0" err="1"/>
              <a:t>Brus</a:t>
            </a:r>
            <a:r>
              <a:rPr lang="en-US" baseline="0" dirty="0"/>
              <a:t> and </a:t>
            </a:r>
            <a:r>
              <a:rPr lang="en-US" baseline="0" dirty="0" err="1"/>
              <a:t>dr</a:t>
            </a:r>
            <a:r>
              <a:rPr lang="en-US" baseline="0" dirty="0"/>
              <a:t> </a:t>
            </a:r>
            <a:r>
              <a:rPr lang="en-US" baseline="0" dirty="0" err="1"/>
              <a:t>Gruijter</a:t>
            </a:r>
            <a:r>
              <a:rPr lang="en-US" baseline="0" dirty="0"/>
              <a:t>. 1997. Random sampling of geostatistical </a:t>
            </a:r>
            <a:r>
              <a:rPr lang="en-US" baseline="0" dirty="0" err="1"/>
              <a:t>modellig</a:t>
            </a:r>
            <a:r>
              <a:rPr lang="en-US" baseline="0" dirty="0"/>
              <a:t>? Choosing between design-based and model-based sampling strategies for soil (with discussion). </a:t>
            </a:r>
            <a:r>
              <a:rPr lang="en-US" baseline="0" dirty="0" err="1"/>
              <a:t>Geoderma</a:t>
            </a:r>
            <a:r>
              <a:rPr lang="en-US" baseline="0" dirty="0"/>
              <a:t> 80:1-44. </a:t>
            </a:r>
            <a:r>
              <a:rPr lang="en-US" dirty="0">
                <a:effectLst/>
                <a:hlinkClick r:id="rId3"/>
              </a:rPr>
              <a:t>doi:10.1016/S0016-7061(97)00072-4</a:t>
            </a:r>
            <a:r>
              <a:rPr lang="en-US" dirty="0">
                <a:effectLst/>
              </a:rPr>
              <a:t>  http://www.sciencedirect.com/science/article/pii/S0016706197000724</a:t>
            </a:r>
          </a:p>
          <a:p>
            <a:endParaRPr lang="en-US" dirty="0">
              <a:effectLst/>
            </a:endParaRPr>
          </a:p>
          <a:p>
            <a:r>
              <a:rPr lang="en-US" dirty="0">
                <a:effectLst/>
              </a:rPr>
              <a:t>If you really want to nerd out http://www.ncbi.nlm.nih.gov/pmc/articles/PMC2856970/</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28</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stuff makes my brain hurt: but the simple take home is that both methods are valid in both directions</a:t>
            </a:r>
            <a:r>
              <a:rPr lang="en-US" baseline="0" dirty="0">
                <a:effectLst/>
              </a:rPr>
              <a:t> (sampling and inference).  </a:t>
            </a:r>
            <a:endParaRPr lang="en-US" dirty="0">
              <a:effectLst/>
            </a:endParaRPr>
          </a:p>
          <a:p>
            <a:endParaRPr lang="en-US" dirty="0"/>
          </a:p>
          <a:p>
            <a:r>
              <a:rPr lang="en-US" dirty="0"/>
              <a:t>Consider </a:t>
            </a:r>
            <a:r>
              <a:rPr lang="en-US" dirty="0" err="1"/>
              <a:t>Viscarra</a:t>
            </a:r>
            <a:r>
              <a:rPr lang="en-US" dirty="0"/>
              <a:t> </a:t>
            </a:r>
            <a:r>
              <a:rPr lang="en-US" dirty="0" err="1"/>
              <a:t>Rossel</a:t>
            </a:r>
            <a:r>
              <a:rPr lang="en-US" baseline="0" dirty="0"/>
              <a:t> et al., 2016. Baseline estimates of soil organic carbon by proximal sensing: Comparing design-based, model-assisted and model-based inference. </a:t>
            </a:r>
            <a:r>
              <a:rPr lang="en-US" baseline="0" dirty="0" err="1"/>
              <a:t>Geoderma</a:t>
            </a:r>
            <a:r>
              <a:rPr lang="en-US" baseline="0" dirty="0"/>
              <a:t> 265: 152 – 163. http://www.sciencedirect.com/science/article/pii/S0016706115301312</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29</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talking about the generic idea of sampling (not the soil specific collection of specimens).</a:t>
            </a:r>
          </a:p>
        </p:txBody>
      </p:sp>
      <p:sp>
        <p:nvSpPr>
          <p:cNvPr id="4" name="Slide Number Placeholder 3"/>
          <p:cNvSpPr>
            <a:spLocks noGrp="1"/>
          </p:cNvSpPr>
          <p:nvPr>
            <p:ph type="sldNum" sz="quarter" idx="10"/>
          </p:nvPr>
        </p:nvSpPr>
        <p:spPr/>
        <p:txBody>
          <a:bodyPr/>
          <a:lstStyle/>
          <a:p>
            <a:fld id="{AC4322D3-3551-44D6-975A-F55C03EF03A3}" type="slidenum">
              <a:rPr lang="en-US" smtClean="0"/>
              <a:pPr/>
              <a:t>4</a:t>
            </a:fld>
            <a:endParaRPr lang="en-US"/>
          </a:p>
        </p:txBody>
      </p:sp>
    </p:spTree>
    <p:extLst>
      <p:ext uri="{BB962C8B-B14F-4D97-AF65-F5344CB8AC3E}">
        <p14:creationId xmlns:p14="http://schemas.microsoft.com/office/powerpoint/2010/main" val="75168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31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with an example from Wyoming.  We had a good deal of remotely sensed information and wanted a statistical (probability based) sampling scheme.</a:t>
            </a:r>
          </a:p>
        </p:txBody>
      </p:sp>
      <p:sp>
        <p:nvSpPr>
          <p:cNvPr id="4" name="Slide Number Placeholder 3"/>
          <p:cNvSpPr>
            <a:spLocks noGrp="1"/>
          </p:cNvSpPr>
          <p:nvPr>
            <p:ph type="sldNum" sz="quarter" idx="10"/>
          </p:nvPr>
        </p:nvSpPr>
        <p:spPr/>
        <p:txBody>
          <a:bodyPr/>
          <a:lstStyle/>
          <a:p>
            <a:fld id="{AC4322D3-3551-44D6-975A-F55C03EF03A3}" type="slidenum">
              <a:rPr lang="en-US" smtClean="0"/>
              <a:pPr/>
              <a:t>41</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Because</a:t>
            </a:r>
            <a:r>
              <a:rPr lang="en-US" baseline="0" dirty="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49</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 Normalized Difference Vegetation Index (</a:t>
            </a:r>
            <a:r>
              <a:rPr lang="en-US" sz="1200" b="1" kern="1200" dirty="0">
                <a:solidFill>
                  <a:schemeClr val="tx1"/>
                </a:solidFill>
                <a:effectLst/>
                <a:latin typeface="+mn-lt"/>
                <a:ea typeface="+mn-ea"/>
                <a:cs typeface="+mn-cs"/>
              </a:rPr>
              <a:t>NDVI</a:t>
            </a:r>
            <a:r>
              <a:rPr lang="en-US" sz="1200" b="0" kern="1200" dirty="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50</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PDF (probability density</a:t>
            </a:r>
            <a:r>
              <a:rPr lang="en-US" baseline="0" dirty="0"/>
              <a:t> function) of NDVI in this watershed.</a:t>
            </a:r>
          </a:p>
          <a:p>
            <a:r>
              <a:rPr lang="en-US" sz="1200" b="0" kern="1200" dirty="0">
                <a:solidFill>
                  <a:schemeClr val="tx1"/>
                </a:solidFill>
                <a:effectLst/>
                <a:latin typeface="+mn-lt"/>
                <a:ea typeface="+mn-ea"/>
                <a:cs typeface="+mn-cs"/>
              </a:rPr>
              <a:t>In </a:t>
            </a:r>
            <a:r>
              <a:rPr lang="en-US" sz="1200" b="1" kern="1200" dirty="0">
                <a:solidFill>
                  <a:schemeClr val="tx1"/>
                </a:solidFill>
                <a:effectLst/>
                <a:latin typeface="+mn-lt"/>
                <a:ea typeface="+mn-ea"/>
                <a:cs typeface="+mn-cs"/>
              </a:rPr>
              <a:t>probability</a:t>
            </a:r>
            <a:r>
              <a:rPr lang="en-US" sz="1200" b="0" kern="1200" dirty="0">
                <a:solidFill>
                  <a:schemeClr val="tx1"/>
                </a:solidFill>
                <a:effectLst/>
                <a:latin typeface="+mn-lt"/>
                <a:ea typeface="+mn-ea"/>
                <a:cs typeface="+mn-cs"/>
              </a:rPr>
              <a:t> theory, a </a:t>
            </a:r>
            <a:r>
              <a:rPr lang="en-US" sz="1200" b="1" kern="1200" dirty="0">
                <a:solidFill>
                  <a:schemeClr val="tx1"/>
                </a:solidFill>
                <a:effectLst/>
                <a:latin typeface="+mn-lt"/>
                <a:ea typeface="+mn-ea"/>
                <a:cs typeface="+mn-cs"/>
              </a:rPr>
              <a:t>probability density function</a:t>
            </a:r>
            <a:r>
              <a:rPr lang="en-US" sz="1200" b="0" kern="1200" dirty="0">
                <a:solidFill>
                  <a:schemeClr val="tx1"/>
                </a:solidFill>
                <a:effectLst/>
                <a:latin typeface="+mn-lt"/>
                <a:ea typeface="+mn-ea"/>
                <a:cs typeface="+mn-cs"/>
              </a:rPr>
              <a:t> (PDF), or </a:t>
            </a:r>
            <a:r>
              <a:rPr lang="en-US" sz="1200" b="1" kern="1200" dirty="0">
                <a:solidFill>
                  <a:schemeClr val="tx1"/>
                </a:solidFill>
                <a:effectLst/>
                <a:latin typeface="+mn-lt"/>
                <a:ea typeface="+mn-ea"/>
                <a:cs typeface="+mn-cs"/>
              </a:rPr>
              <a:t>density</a:t>
            </a:r>
            <a:r>
              <a:rPr lang="en-US" sz="1200" b="0" kern="1200" dirty="0">
                <a:solidFill>
                  <a:schemeClr val="tx1"/>
                </a:solidFill>
                <a:effectLst/>
                <a:latin typeface="+mn-lt"/>
                <a:ea typeface="+mn-ea"/>
                <a:cs typeface="+mn-cs"/>
              </a:rPr>
              <a:t> of a continuous random variable, is a </a:t>
            </a:r>
            <a:r>
              <a:rPr lang="en-US" sz="1200" b="1" kern="1200" dirty="0">
                <a:solidFill>
                  <a:schemeClr val="tx1"/>
                </a:solidFill>
                <a:effectLst/>
                <a:latin typeface="+mn-lt"/>
                <a:ea typeface="+mn-ea"/>
                <a:cs typeface="+mn-cs"/>
              </a:rPr>
              <a:t>function</a:t>
            </a:r>
            <a:r>
              <a:rPr lang="en-US" sz="1200" b="0" kern="1200" dirty="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51</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55</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69</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scientific endeavors start by asking a question:</a:t>
            </a:r>
            <a:r>
              <a:rPr lang="en-US" baseline="0" dirty="0"/>
              <a:t>  sampling comes in when you try to answer that question.</a:t>
            </a:r>
          </a:p>
          <a:p>
            <a:r>
              <a:rPr lang="en-US" baseline="0" dirty="0"/>
              <a:t>Since we aren’t in a physical class you can’t do all this – we could ask everyone.  </a:t>
            </a:r>
          </a:p>
          <a:p>
            <a:r>
              <a:rPr lang="en-US" baseline="0" dirty="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a:t>We’ll start by thinking about sampling – which is a little more </a:t>
            </a:r>
            <a:r>
              <a:rPr lang="en-US" dirty="0" err="1"/>
              <a:t>straightfoward</a:t>
            </a:r>
            <a:r>
              <a:rPr lang="en-US" dirty="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a:t>The simplest way to sample is randomly – draw names out of a hat. </a:t>
            </a:r>
          </a:p>
          <a:p>
            <a:pPr eaLnBrk="1" hangingPunct="1"/>
            <a:r>
              <a:rPr lang="en-US" dirty="0"/>
              <a:t>Assuming, you were randomly assigned to tables/groups. We could quiz one group/table and get a reasonable representation of the entire class. </a:t>
            </a:r>
          </a:p>
          <a:p>
            <a:pPr eaLnBrk="1" hangingPunct="1"/>
            <a:r>
              <a:rPr lang="en-US" dirty="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10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a:t>Random - </a:t>
            </a:r>
            <a:r>
              <a:rPr lang="en-US" dirty="0"/>
              <a:t>The simplest way to sample is randomly – draw names out of a hat.</a:t>
            </a:r>
          </a:p>
          <a:p>
            <a:pPr eaLnBrk="1" hangingPunct="1"/>
            <a:r>
              <a:rPr lang="en-US" b="1" dirty="0"/>
              <a:t>Systematically - </a:t>
            </a:r>
            <a:r>
              <a:rPr lang="en-US" dirty="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Cluster </a:t>
            </a:r>
            <a:r>
              <a:rPr lang="en-US" dirty="0"/>
              <a:t>- Assuming you were randomly assigned to groups,</a:t>
            </a:r>
            <a:r>
              <a:rPr lang="en-US" baseline="0" dirty="0"/>
              <a:t> w</a:t>
            </a:r>
            <a:r>
              <a:rPr lang="en-US" dirty="0"/>
              <a:t>e could quiz one group and get a reasonable representation of the entire class. </a:t>
            </a:r>
          </a:p>
          <a:p>
            <a:pPr eaLnBrk="1" hangingPunct="1"/>
            <a:endParaRPr lang="en-US" dirty="0"/>
          </a:p>
        </p:txBody>
      </p:sp>
    </p:spTree>
    <p:extLst>
      <p:ext uri="{BB962C8B-B14F-4D97-AF65-F5344CB8AC3E}">
        <p14:creationId xmlns:p14="http://schemas.microsoft.com/office/powerpoint/2010/main" val="308947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regular,</a:t>
            </a:r>
            <a:r>
              <a:rPr lang="en-US" baseline="0" dirty="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12</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Transects</a:t>
            </a:r>
            <a:r>
              <a:rPr lang="en-US" baseline="0" dirty="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74610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r>
              <a:rPr lang="en-US" noProof="0"/>
              <a:t>Click icon to add table</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2/5/2019</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2/5/2019</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css-tech/stats_for_soil_survey/tree/master/data/sampling" TargetMode="External"/><Relationship Id="rId2" Type="http://schemas.openxmlformats.org/officeDocument/2006/relationships/hyperlink" Target="http://ncss-tech.github.io/stats_for_soil_survey/chapters/3_sampling/3_sampling.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3_sampling/sampling_cLHS_example"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a:effectLst>
                  <a:outerShdw blurRad="38100" dist="38100" dir="2700000" algn="tl">
                    <a:srgbClr val="000000">
                      <a:alpha val="43137"/>
                    </a:srgbClr>
                  </a:outerShdw>
                </a:effectLst>
              </a:rPr>
              <a:t>Sampling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Sample</a:t>
            </a:r>
          </a:p>
        </p:txBody>
      </p:sp>
      <p:sp>
        <p:nvSpPr>
          <p:cNvPr id="39939" name="Rectangle 3"/>
          <p:cNvSpPr>
            <a:spLocks noGrp="1" noChangeArrowheads="1"/>
          </p:cNvSpPr>
          <p:nvPr>
            <p:ph idx="1"/>
          </p:nvPr>
        </p:nvSpPr>
        <p:spPr/>
        <p:txBody>
          <a:bodyPr/>
          <a:lstStyle/>
          <a:p>
            <a:pPr eaLnBrk="1" hangingPunct="1"/>
            <a:r>
              <a:rPr lang="en-US"/>
              <a:t>A subset of a population</a:t>
            </a:r>
          </a:p>
          <a:p>
            <a:pPr eaLnBrk="1" hangingPunct="1"/>
            <a:endParaRPr lang="en-US"/>
          </a:p>
          <a:p>
            <a:pPr lvl="1" eaLnBrk="1" hangingPunct="1"/>
            <a:r>
              <a:rPr lang="en-US"/>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a:solidFill>
                  <a:srgbClr val="FFFF00"/>
                </a:solidFill>
              </a:rPr>
              <a:t>Two-phase or Cluster</a:t>
            </a: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 Transect</a:t>
            </a: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Transects</a:t>
            </a: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a:t>Polygon A</a:t>
            </a:r>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a:t>Polygon B</a:t>
            </a:r>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a:t>Polygon C</a:t>
            </a:r>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 Stratified Random</a:t>
            </a: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tendency 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a:t>A note on bias </a:t>
            </a:r>
          </a:p>
        </p:txBody>
      </p:sp>
      <p:sp>
        <p:nvSpPr>
          <p:cNvPr id="3" name="Content Placeholder 2"/>
          <p:cNvSpPr>
            <a:spLocks noGrp="1"/>
          </p:cNvSpPr>
          <p:nvPr>
            <p:ph idx="1"/>
          </p:nvPr>
        </p:nvSpPr>
        <p:spPr>
          <a:xfrm>
            <a:off x="457200" y="990600"/>
            <a:ext cx="8229600" cy="5029200"/>
          </a:xfrm>
        </p:spPr>
        <p:txBody>
          <a:bodyPr/>
          <a:lstStyle/>
          <a:p>
            <a:r>
              <a:rPr lang="en-US" dirty="0"/>
              <a:t>Bias isn’t all bad</a:t>
            </a:r>
          </a:p>
          <a:p>
            <a:pPr lvl="1"/>
            <a:r>
              <a:rPr lang="en-US" dirty="0"/>
              <a:t>When we direct samples to an area to capture the variability</a:t>
            </a:r>
          </a:p>
          <a:p>
            <a:pPr lvl="1"/>
            <a:r>
              <a:rPr lang="en-US" dirty="0"/>
              <a:t>This is </a:t>
            </a:r>
            <a:r>
              <a:rPr lang="en-US" u="sng" dirty="0"/>
              <a:t>model directed sampling</a:t>
            </a:r>
          </a:p>
          <a:p>
            <a:pPr lvl="1"/>
            <a:endParaRPr lang="en-US" sz="1200" dirty="0"/>
          </a:p>
          <a:p>
            <a:r>
              <a:rPr lang="en-US" dirty="0"/>
              <a:t>However……….. we need to be careful, documenting the how and why</a:t>
            </a:r>
          </a:p>
          <a:p>
            <a:pPr lvl="1"/>
            <a:r>
              <a:rPr lang="en-US" dirty="0"/>
              <a:t>GIS can help with this a lot</a:t>
            </a:r>
          </a:p>
          <a:p>
            <a:pPr lvl="1"/>
            <a:r>
              <a:rPr lang="en-US" dirty="0"/>
              <a:t>How representative is that area you directed your sampling towards</a:t>
            </a:r>
          </a:p>
        </p:txBody>
      </p:sp>
    </p:spTree>
    <p:extLst>
      <p:ext uri="{BB962C8B-B14F-4D97-AF65-F5344CB8AC3E}">
        <p14:creationId xmlns:p14="http://schemas.microsoft.com/office/powerpoint/2010/main" val="344688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dirty="0"/>
              <a:t>Examples – in folder</a:t>
            </a:r>
          </a:p>
          <a:p>
            <a:pPr lvl="1"/>
            <a:r>
              <a:rPr lang="en-US" dirty="0">
                <a:hlinkClick r:id="rId2"/>
              </a:rPr>
              <a:t>http://ncss-tech.github.io/stats_for_soil_survey/chapters/3_sampling/3_sampling.html</a:t>
            </a:r>
            <a:endParaRPr lang="en-US" dirty="0"/>
          </a:p>
          <a:p>
            <a:pPr lvl="1"/>
            <a:r>
              <a:rPr lang="en-US" dirty="0"/>
              <a:t>Exercise/examples</a:t>
            </a:r>
          </a:p>
          <a:p>
            <a:pPr lvl="1"/>
            <a:r>
              <a:rPr lang="en-US" dirty="0">
                <a:hlinkClick r:id="rId3"/>
              </a:rPr>
              <a:t>https://github.com/ncss-tech/stats_for_soil_survey/tree/master/data/sampling</a:t>
            </a:r>
            <a:endParaRPr lang="en-US" dirty="0"/>
          </a:p>
          <a:p>
            <a:pPr lvl="1"/>
            <a:r>
              <a:rPr lang="en-US" dirty="0"/>
              <a:t>Sampling_Excel_example1.xlsx</a:t>
            </a:r>
          </a:p>
          <a:p>
            <a:endParaRPr lang="en-US" dirty="0"/>
          </a:p>
        </p:txBody>
      </p:sp>
    </p:spTree>
    <p:extLst>
      <p:ext uri="{BB962C8B-B14F-4D97-AF65-F5344CB8AC3E}">
        <p14:creationId xmlns:p14="http://schemas.microsoft.com/office/powerpoint/2010/main" val="1664904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t>Inference Space</a:t>
            </a:r>
          </a:p>
        </p:txBody>
      </p:sp>
      <p:sp>
        <p:nvSpPr>
          <p:cNvPr id="46083" name="Rectangle 3"/>
          <p:cNvSpPr>
            <a:spLocks noGrp="1" noChangeArrowheads="1"/>
          </p:cNvSpPr>
          <p:nvPr>
            <p:ph idx="1"/>
          </p:nvPr>
        </p:nvSpPr>
        <p:spPr/>
        <p:txBody>
          <a:bodyPr/>
          <a:lstStyle/>
          <a:p>
            <a:pPr eaLnBrk="1" hangingPunct="1"/>
            <a:r>
              <a:rPr lang="en-US" dirty="0"/>
              <a:t>The conceptual space (or population)  to which the results of a study can be applied (or the population to which statistical inferences can be made)</a:t>
            </a:r>
          </a:p>
          <a:p>
            <a:pPr eaLnBrk="1" hangingPunct="1"/>
            <a:endParaRPr lang="en-US" dirty="0"/>
          </a:p>
          <a:p>
            <a:pPr lvl="1" eaLnBrk="1" hangingPunct="1"/>
            <a:r>
              <a:rPr lang="en-US" dirty="0"/>
              <a:t>What will the inference space of our class questions be?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a:p>
          <a:p>
            <a:pPr eaLnBrk="1" hangingPunct="1"/>
            <a:r>
              <a:rPr lang="en-US"/>
              <a:t>We want to be right</a:t>
            </a:r>
          </a:p>
          <a:p>
            <a:pPr lvl="1" eaLnBrk="1" hangingPunct="1"/>
            <a:r>
              <a:rPr lang="en-US"/>
              <a:t>Match data to the appropriate soils or conditions</a:t>
            </a:r>
          </a:p>
          <a:p>
            <a:pPr lvl="1" eaLnBrk="1" hangingPunct="1"/>
            <a:endParaRPr lang="en-US"/>
          </a:p>
          <a:p>
            <a:pPr eaLnBrk="1" hangingPunct="1"/>
            <a:r>
              <a:rPr lang="en-US"/>
              <a:t>We want to be efficient</a:t>
            </a:r>
          </a:p>
          <a:p>
            <a:pPr lvl="1" eaLnBrk="1" hangingPunct="1"/>
            <a:r>
              <a:rPr lang="en-US"/>
              <a:t>We have limited resources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a:t>Sampling and Inference Space go hand in hand:</a:t>
            </a:r>
          </a:p>
          <a:p>
            <a:pPr eaLnBrk="1" hangingPunct="1"/>
            <a:r>
              <a:rPr lang="en-US"/>
              <a:t>You need to sample an area</a:t>
            </a:r>
          </a:p>
          <a:p>
            <a:pPr lvl="1" eaLnBrk="1" hangingPunct="1"/>
            <a:r>
              <a:rPr lang="en-US"/>
              <a:t>Where do you sample to ensure that it represents an area or condition well?</a:t>
            </a:r>
          </a:p>
          <a:p>
            <a:pPr eaLnBrk="1" hangingPunct="1"/>
            <a:r>
              <a:rPr lang="en-US"/>
              <a:t>You may already have samples</a:t>
            </a:r>
          </a:p>
          <a:p>
            <a:pPr lvl="1" eaLnBrk="1" hangingPunct="1"/>
            <a:r>
              <a:rPr lang="en-US"/>
              <a:t>What do the properties of those samples represent?</a:t>
            </a:r>
          </a:p>
          <a:p>
            <a:pPr lvl="1" eaLnBrk="1" hangingPunct="1"/>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a:t>Statistically – you can only make an inference from a sampled population</a:t>
            </a:r>
          </a:p>
          <a:p>
            <a:pPr lvl="1" eaLnBrk="1" hangingPunct="1"/>
            <a:r>
              <a:rPr lang="en-US" dirty="0"/>
              <a:t>Defining the population is important and involves considered expert opinions of the scientists involved</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a:t>Statistically – you can only make an inference from a sampled population</a:t>
            </a:r>
          </a:p>
          <a:p>
            <a:pPr lvl="1" eaLnBrk="1" hangingPunct="1"/>
            <a:r>
              <a:rPr lang="en-US" dirty="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a:t>Statistically – you can only make an inference from a sampled population</a:t>
            </a:r>
          </a:p>
          <a:p>
            <a:pPr eaLnBrk="1" hangingPunct="1"/>
            <a:endParaRPr lang="en-US" sz="1200"/>
          </a:p>
          <a:p>
            <a:pPr eaLnBrk="1" hangingPunct="1"/>
            <a:r>
              <a:rPr lang="en-US"/>
              <a:t>Ideally statistically valid samples should be selected randomly (there are many techniques for doing this)</a:t>
            </a:r>
          </a:p>
          <a:p>
            <a:pPr eaLnBrk="1" hangingPunct="1"/>
            <a:endParaRPr lang="en-US" sz="1000"/>
          </a:p>
          <a:p>
            <a:pPr eaLnBrk="1" hangingPunct="1"/>
            <a:endParaRPr lang="en-US"/>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a:t>Statistically – you can only make an inference from a sampled population</a:t>
            </a:r>
          </a:p>
          <a:p>
            <a:pPr eaLnBrk="1" hangingPunct="1"/>
            <a:endParaRPr lang="en-US" sz="1200"/>
          </a:p>
          <a:p>
            <a:pPr eaLnBrk="1" hangingPunct="1"/>
            <a:r>
              <a:rPr lang="en-US"/>
              <a:t>Ideally statistically valid samples should be selected randomly (there are many techniques for doing this)</a:t>
            </a:r>
          </a:p>
          <a:p>
            <a:pPr eaLnBrk="1" hangingPunct="1"/>
            <a:endParaRPr lang="en-US" sz="1000"/>
          </a:p>
          <a:p>
            <a:pPr eaLnBrk="1" hangingPunct="1"/>
            <a:endParaRPr lang="en-US"/>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p>
          <a:p>
            <a:endParaRPr lang="en-US" dirty="0">
              <a:solidFill>
                <a:srgbClr val="FFFF00"/>
              </a:solidFill>
            </a:endParaRPr>
          </a:p>
          <a:p>
            <a:endParaRPr lang="en-US" dirty="0">
              <a:solidFill>
                <a:srgbClr val="FFFF00"/>
              </a:solidFill>
            </a:endParaRPr>
          </a:p>
          <a:p>
            <a:r>
              <a:rPr lang="en-US" sz="4400" dirty="0">
                <a:solidFill>
                  <a:srgbClr val="FFFF00"/>
                </a:solidFill>
              </a:rPr>
              <a:t>Model Directed Sampling</a:t>
            </a: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a:t>This type of sampling needs to be well documented – what model was used, why was a sample collected in that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based vs. Model based</a:t>
            </a:r>
            <a:br>
              <a:rPr lang="en-US" dirty="0"/>
            </a:br>
            <a:r>
              <a:rPr lang="en-US"/>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a:t>Design based – uses inference to establish structure</a:t>
            </a:r>
          </a:p>
          <a:p>
            <a:pPr lvl="1"/>
            <a:r>
              <a:rPr lang="en-US" dirty="0"/>
              <a:t>Samples must have a random component (stochasticity)</a:t>
            </a:r>
          </a:p>
          <a:p>
            <a:pPr lvl="1"/>
            <a:r>
              <a:rPr lang="en-US" dirty="0"/>
              <a:t>‘Classic’ sampling statistics (what we’ve discussed</a:t>
            </a:r>
          </a:p>
          <a:p>
            <a:r>
              <a:rPr lang="en-US" dirty="0"/>
              <a:t>Model based – assumes the underlying structure is understood</a:t>
            </a:r>
          </a:p>
          <a:p>
            <a:pPr lvl="1"/>
            <a:r>
              <a:rPr lang="en-US" dirty="0"/>
              <a:t>Samples need not be random (the value is a random realization of the underlying processes)</a:t>
            </a:r>
          </a:p>
          <a:p>
            <a:pPr lvl="1"/>
            <a:endParaRPr lang="en-US" dirty="0"/>
          </a:p>
        </p:txBody>
      </p:sp>
    </p:spTree>
    <p:extLst>
      <p:ext uri="{BB962C8B-B14F-4D97-AF65-F5344CB8AC3E}">
        <p14:creationId xmlns:p14="http://schemas.microsoft.com/office/powerpoint/2010/main" val="3348355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based vs. Model based</a:t>
            </a:r>
            <a:br>
              <a:rPr lang="en-US" dirty="0"/>
            </a:br>
            <a:r>
              <a:rPr lang="en-US" dirty="0"/>
              <a:t>Inference</a:t>
            </a:r>
          </a:p>
        </p:txBody>
      </p:sp>
      <p:sp>
        <p:nvSpPr>
          <p:cNvPr id="3" name="Content Placeholder 2"/>
          <p:cNvSpPr>
            <a:spLocks noGrp="1"/>
          </p:cNvSpPr>
          <p:nvPr>
            <p:ph idx="1"/>
          </p:nvPr>
        </p:nvSpPr>
        <p:spPr>
          <a:xfrm>
            <a:off x="457200" y="1600200"/>
            <a:ext cx="8534400" cy="5105400"/>
          </a:xfrm>
        </p:spPr>
        <p:txBody>
          <a:bodyPr/>
          <a:lstStyle/>
          <a:p>
            <a:r>
              <a:rPr lang="en-US" dirty="0"/>
              <a:t>Design based –</a:t>
            </a:r>
          </a:p>
          <a:p>
            <a:pPr lvl="1"/>
            <a:r>
              <a:rPr lang="en-US" dirty="0"/>
              <a:t>Predictions apply to areas</a:t>
            </a:r>
          </a:p>
          <a:p>
            <a:pPr lvl="1"/>
            <a:r>
              <a:rPr lang="en-US" dirty="0"/>
              <a:t>Errors are based on the estimation error (sampling error)</a:t>
            </a:r>
          </a:p>
          <a:p>
            <a:r>
              <a:rPr lang="en-US" dirty="0"/>
              <a:t>Model based – </a:t>
            </a:r>
          </a:p>
          <a:p>
            <a:pPr lvl="1"/>
            <a:r>
              <a:rPr lang="en-US" dirty="0"/>
              <a:t>Predictions apply to the points (at the block or support scale – or minimum scale of measurement/observation)</a:t>
            </a:r>
          </a:p>
          <a:p>
            <a:pPr lvl="1"/>
            <a:r>
              <a:rPr lang="en-US" dirty="0"/>
              <a:t>Errors are based on the random elements of the model</a:t>
            </a:r>
          </a:p>
        </p:txBody>
      </p:sp>
    </p:spTree>
    <p:extLst>
      <p:ext uri="{BB962C8B-B14F-4D97-AF65-F5344CB8AC3E}">
        <p14:creationId xmlns:p14="http://schemas.microsoft.com/office/powerpoint/2010/main" val="151853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idx="1"/>
          </p:nvPr>
        </p:nvSpPr>
        <p:spPr/>
        <p:txBody>
          <a:bodyPr/>
          <a:lstStyle/>
          <a:p>
            <a:r>
              <a:rPr lang="en-US"/>
              <a:t>What does that mean to you?</a:t>
            </a:r>
          </a:p>
        </p:txBody>
      </p:sp>
    </p:spTree>
    <p:extLst>
      <p:ext uri="{BB962C8B-B14F-4D97-AF65-F5344CB8AC3E}">
        <p14:creationId xmlns:p14="http://schemas.microsoft.com/office/powerpoint/2010/main" val="406923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a:p>
          <a:p>
            <a:pPr eaLnBrk="1" hangingPunct="1"/>
            <a:r>
              <a:rPr lang="en-US"/>
              <a:t>Pragmatically – you can argue for an expansion of the inference space through </a:t>
            </a:r>
            <a:r>
              <a:rPr lang="en-US">
                <a:solidFill>
                  <a:srgbClr val="FF3300"/>
                </a:solidFill>
              </a:rPr>
              <a:t>expert</a:t>
            </a:r>
            <a:r>
              <a:rPr lang="en-US"/>
              <a:t> knowledge</a:t>
            </a:r>
          </a:p>
          <a:p>
            <a:pPr lvl="1" eaLnBrk="1" hangingPunct="1"/>
            <a:r>
              <a:rPr lang="en-US"/>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a:p>
          <a:p>
            <a:pPr eaLnBrk="1" hangingPunct="1"/>
            <a:r>
              <a:rPr lang="en-US"/>
              <a:t>Pragmatically – you can argue for an expansion of the inference space through </a:t>
            </a:r>
            <a:r>
              <a:rPr lang="en-US">
                <a:solidFill>
                  <a:srgbClr val="FF3300"/>
                </a:solidFill>
              </a:rPr>
              <a:t>expert</a:t>
            </a:r>
            <a:r>
              <a:rPr lang="en-US"/>
              <a:t> knowledge</a:t>
            </a:r>
          </a:p>
          <a:p>
            <a:pPr lvl="1" eaLnBrk="1" hangingPunct="1"/>
            <a:r>
              <a:rPr lang="en-US"/>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Exercise</a:t>
            </a:r>
            <a:br>
              <a:rPr lang="en-US" dirty="0"/>
            </a:br>
            <a:endParaRPr lang="en-US" dirty="0"/>
          </a:p>
        </p:txBody>
      </p:sp>
      <p:sp>
        <p:nvSpPr>
          <p:cNvPr id="3" name="Content Placeholder 2"/>
          <p:cNvSpPr>
            <a:spLocks noGrp="1"/>
          </p:cNvSpPr>
          <p:nvPr>
            <p:ph idx="1"/>
          </p:nvPr>
        </p:nvSpPr>
        <p:spPr/>
        <p:txBody>
          <a:bodyPr/>
          <a:lstStyle/>
          <a:p>
            <a:r>
              <a:rPr lang="en-US" dirty="0"/>
              <a:t>Class height – this is a summary stats, sampling and inference exercise</a:t>
            </a:r>
          </a:p>
        </p:txBody>
      </p:sp>
    </p:spTree>
    <p:extLst>
      <p:ext uri="{BB962C8B-B14F-4D97-AF65-F5344CB8AC3E}">
        <p14:creationId xmlns:p14="http://schemas.microsoft.com/office/powerpoint/2010/main" val="818410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Volunteers – Class Height</a:t>
            </a:r>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pPr algn="ctr"/>
                      <a:r>
                        <a:rPr lang="en-US" dirty="0"/>
                        <a:t>Random</a:t>
                      </a:r>
                      <a:endParaRPr lang="en-US" dirty="0">
                        <a:solidFill>
                          <a:schemeClr val="accent2">
                            <a:lumMod val="75000"/>
                          </a:schemeClr>
                        </a:solidFill>
                      </a:endParaRPr>
                    </a:p>
                  </a:txBody>
                  <a:tcPr/>
                </a:tc>
                <a:tc>
                  <a:txBody>
                    <a:bodyPr/>
                    <a:lstStyle/>
                    <a:p>
                      <a:pPr algn="ctr"/>
                      <a:r>
                        <a:rPr lang="en-US" dirty="0"/>
                        <a:t>Systematic</a:t>
                      </a:r>
                      <a:endParaRPr lang="en-US" dirty="0">
                        <a:solidFill>
                          <a:schemeClr val="accent2">
                            <a:lumMod val="75000"/>
                          </a:schemeClr>
                        </a:solidFill>
                      </a:endParaRPr>
                    </a:p>
                  </a:txBody>
                  <a:tcPr/>
                </a:tc>
                <a:tc>
                  <a:txBody>
                    <a:bodyPr/>
                    <a:lstStyle/>
                    <a:p>
                      <a:pPr algn="ctr"/>
                      <a:r>
                        <a:rPr lang="en-US" dirty="0"/>
                        <a:t>Cluster</a:t>
                      </a:r>
                      <a:endParaRPr lang="en-US" dirty="0">
                        <a:solidFill>
                          <a:schemeClr val="accent2">
                            <a:lumMod val="75000"/>
                          </a:schemeClr>
                        </a:solidFill>
                      </a:endParaRPr>
                    </a:p>
                  </a:txBody>
                  <a:tcPr/>
                </a:tc>
                <a:extLst>
                  <a:ext uri="{0D108BD9-81ED-4DB2-BD59-A6C34878D82A}">
                    <a16:rowId xmlns:a16="http://schemas.microsoft.com/office/drawing/2014/main" val="10000"/>
                  </a:ext>
                </a:extLst>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extLst>
                  <a:ext uri="{0D108BD9-81ED-4DB2-BD59-A6C34878D82A}">
                    <a16:rowId xmlns:a16="http://schemas.microsoft.com/office/drawing/2014/main" val="10001"/>
                  </a:ext>
                </a:extLst>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extLst>
                  <a:ext uri="{0D108BD9-81ED-4DB2-BD59-A6C34878D82A}">
                    <a16:rowId xmlns:a16="http://schemas.microsoft.com/office/drawing/2014/main" val="10002"/>
                  </a:ext>
                </a:extLst>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extLst>
                  <a:ext uri="{0D108BD9-81ED-4DB2-BD59-A6C34878D82A}">
                    <a16:rowId xmlns:a16="http://schemas.microsoft.com/office/drawing/2014/main" val="10003"/>
                  </a:ext>
                </a:extLst>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extLst>
                  <a:ext uri="{0D108BD9-81ED-4DB2-BD59-A6C34878D82A}">
                    <a16:rowId xmlns:a16="http://schemas.microsoft.com/office/drawing/2014/main" val="10004"/>
                  </a:ext>
                </a:extLst>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a:solidFill>
                  <a:srgbClr val="FF0000"/>
                </a:solidFill>
              </a:rPr>
              <a:t>Look at Sampling_excel_example1.xlsx for an example of these techniques</a:t>
            </a:r>
          </a:p>
          <a:p>
            <a:endParaRPr lang="en-US" sz="3200" b="1" dirty="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tall is the class?</a:t>
            </a:r>
          </a:p>
        </p:txBody>
      </p:sp>
      <p:sp>
        <p:nvSpPr>
          <p:cNvPr id="3" name="Content Placeholder 2"/>
          <p:cNvSpPr>
            <a:spLocks noGrp="1"/>
          </p:cNvSpPr>
          <p:nvPr>
            <p:ph idx="1"/>
          </p:nvPr>
        </p:nvSpPr>
        <p:spPr>
          <a:xfrm>
            <a:off x="457200" y="1600200"/>
            <a:ext cx="8229600" cy="4724400"/>
          </a:xfrm>
        </p:spPr>
        <p:txBody>
          <a:bodyPr/>
          <a:lstStyle/>
          <a:p>
            <a:endParaRPr lang="en-US" sz="1200" dirty="0"/>
          </a:p>
          <a:p>
            <a:r>
              <a:rPr lang="en-US" dirty="0"/>
              <a:t>Let’s take a few minutes to determine what you think the height of the class (from the example) is.</a:t>
            </a:r>
          </a:p>
          <a:p>
            <a:endParaRPr lang="en-US" dirty="0"/>
          </a:p>
          <a:p>
            <a:endParaRPr lang="en-US" dirty="0"/>
          </a:p>
          <a:p>
            <a:pPr lvl="1"/>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tall is the class?</a:t>
            </a:r>
          </a:p>
        </p:txBody>
      </p:sp>
      <p:sp>
        <p:nvSpPr>
          <p:cNvPr id="3" name="Content Placeholder 2"/>
          <p:cNvSpPr>
            <a:spLocks noGrp="1"/>
          </p:cNvSpPr>
          <p:nvPr>
            <p:ph idx="1"/>
          </p:nvPr>
        </p:nvSpPr>
        <p:spPr>
          <a:xfrm>
            <a:off x="457200" y="1600200"/>
            <a:ext cx="8229600" cy="4724400"/>
          </a:xfrm>
        </p:spPr>
        <p:txBody>
          <a:bodyPr/>
          <a:lstStyle/>
          <a:p>
            <a:r>
              <a:rPr lang="en-US" dirty="0"/>
              <a:t>What strategy did you use?</a:t>
            </a:r>
          </a:p>
          <a:p>
            <a:r>
              <a:rPr lang="en-US" dirty="0"/>
              <a:t>What are the benefits/drawback?</a:t>
            </a:r>
          </a:p>
          <a:p>
            <a:pPr lvl="1"/>
            <a:r>
              <a:rPr lang="en-US" dirty="0"/>
              <a:t>Type locations</a:t>
            </a:r>
          </a:p>
          <a:p>
            <a:pPr lvl="1"/>
            <a:r>
              <a:rPr lang="en-US" dirty="0"/>
              <a:t>Median approach</a:t>
            </a:r>
          </a:p>
          <a:p>
            <a:pPr lvl="1"/>
            <a:r>
              <a:rPr lang="en-US" dirty="0"/>
              <a:t>Sample</a:t>
            </a:r>
          </a:p>
          <a:p>
            <a:pPr lvl="1"/>
            <a:endParaRPr lang="en-US" dirty="0"/>
          </a:p>
          <a:p>
            <a:r>
              <a:rPr lang="en-US" dirty="0"/>
              <a:t>There are usually tradeoffs between efficiency and the amount of information obtained.</a:t>
            </a:r>
          </a:p>
          <a:p>
            <a:endParaRPr lang="en-US" sz="1200" dirty="0"/>
          </a:p>
          <a:p>
            <a:endParaRPr lang="en-US" dirty="0"/>
          </a:p>
          <a:p>
            <a:endParaRPr lang="en-US" dirty="0"/>
          </a:p>
          <a:p>
            <a:pPr lvl="1"/>
            <a:endParaRPr lang="en-US" dirty="0"/>
          </a:p>
          <a:p>
            <a:pPr lvl="1"/>
            <a:endParaRPr lang="en-US" dirty="0"/>
          </a:p>
          <a:p>
            <a:pPr lvl="1"/>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tall is the class?</a:t>
            </a:r>
          </a:p>
        </p:txBody>
      </p:sp>
      <p:sp>
        <p:nvSpPr>
          <p:cNvPr id="3" name="Content Placeholder 2"/>
          <p:cNvSpPr>
            <a:spLocks noGrp="1"/>
          </p:cNvSpPr>
          <p:nvPr>
            <p:ph idx="1"/>
          </p:nvPr>
        </p:nvSpPr>
        <p:spPr/>
        <p:txBody>
          <a:bodyPr/>
          <a:lstStyle/>
          <a:p>
            <a:r>
              <a:rPr lang="en-US" dirty="0"/>
              <a:t>Look at the next sheet</a:t>
            </a:r>
          </a:p>
          <a:p>
            <a:pPr lvl="1"/>
            <a:r>
              <a:rPr lang="en-US" dirty="0"/>
              <a:t>Sampling ht. -class </a:t>
            </a:r>
            <a:r>
              <a:rPr lang="en-US" dirty="0" err="1"/>
              <a:t>participat</a:t>
            </a:r>
            <a:endParaRPr lang="en-US" dirty="0"/>
          </a:p>
          <a:p>
            <a:r>
              <a:rPr lang="en-US" dirty="0"/>
              <a:t>Scroll right and look at the different sampling techniques</a:t>
            </a:r>
          </a:p>
          <a:p>
            <a:pPr lvl="1"/>
            <a:r>
              <a:rPr lang="en-US" dirty="0"/>
              <a:t>Random</a:t>
            </a:r>
          </a:p>
          <a:p>
            <a:pPr lvl="1"/>
            <a:r>
              <a:rPr lang="en-US" dirty="0"/>
              <a:t>Systematic</a:t>
            </a:r>
          </a:p>
          <a:p>
            <a:pPr lvl="1"/>
            <a:r>
              <a:rPr lang="en-US" dirty="0"/>
              <a:t>Two-phase or Cluster</a:t>
            </a:r>
          </a:p>
        </p:txBody>
      </p:sp>
    </p:spTree>
    <p:extLst>
      <p:ext uri="{BB962C8B-B14F-4D97-AF65-F5344CB8AC3E}">
        <p14:creationId xmlns:p14="http://schemas.microsoft.com/office/powerpoint/2010/main" val="103407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a:t>How tall is the class?</a:t>
            </a:r>
          </a:p>
        </p:txBody>
      </p:sp>
      <p:sp>
        <p:nvSpPr>
          <p:cNvPr id="55299" name="Rectangle 3"/>
          <p:cNvSpPr>
            <a:spLocks noGrp="1" noChangeArrowheads="1"/>
          </p:cNvSpPr>
          <p:nvPr>
            <p:ph idx="1"/>
          </p:nvPr>
        </p:nvSpPr>
        <p:spPr/>
        <p:txBody>
          <a:bodyPr/>
          <a:lstStyle/>
          <a:p>
            <a:r>
              <a:rPr lang="en-US" dirty="0"/>
              <a:t>Could we have measured everyone?</a:t>
            </a:r>
          </a:p>
          <a:p>
            <a:r>
              <a:rPr lang="en-US" dirty="0"/>
              <a:t>Was it faster to use a sample?</a:t>
            </a:r>
          </a:p>
          <a:p>
            <a:r>
              <a:rPr lang="en-US" dirty="0"/>
              <a:t>Was it faster to use a model?</a:t>
            </a:r>
          </a:p>
          <a:p>
            <a:pPr lvl="1"/>
            <a:r>
              <a:rPr lang="en-US" sz="3200" b="1" dirty="0">
                <a:solidFill>
                  <a:schemeClr val="accent6">
                    <a:lumMod val="75000"/>
                  </a:schemeClr>
                </a:solidFill>
              </a:rPr>
              <a:t>What are the tradeoffs between the two?</a:t>
            </a:r>
          </a:p>
          <a:p>
            <a:endParaRPr lang="en-US" sz="1200" dirty="0"/>
          </a:p>
          <a:p>
            <a:r>
              <a:rPr lang="en-US" dirty="0"/>
              <a:t>What inferences can we make from of our class?</a:t>
            </a:r>
          </a:p>
          <a:p>
            <a:pPr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with something you want to know more about</a:t>
            </a:r>
          </a:p>
        </p:txBody>
      </p:sp>
      <p:sp>
        <p:nvSpPr>
          <p:cNvPr id="3" name="Content Placeholder 2"/>
          <p:cNvSpPr>
            <a:spLocks noGrp="1"/>
          </p:cNvSpPr>
          <p:nvPr>
            <p:ph idx="1"/>
          </p:nvPr>
        </p:nvSpPr>
        <p:spPr/>
        <p:txBody>
          <a:bodyPr/>
          <a:lstStyle/>
          <a:p>
            <a:r>
              <a:rPr lang="en-US" dirty="0"/>
              <a:t> sample  </a:t>
            </a:r>
          </a:p>
          <a:p>
            <a:pPr marL="0" indent="0">
              <a:buNone/>
            </a:pPr>
            <a:r>
              <a:rPr lang="en-US" dirty="0"/>
              <a:t>	-&gt; model </a:t>
            </a:r>
          </a:p>
          <a:p>
            <a:pPr marL="0" indent="0">
              <a:buNone/>
            </a:pPr>
            <a:r>
              <a:rPr lang="en-US" dirty="0"/>
              <a:t>		-&gt; predict</a:t>
            </a:r>
          </a:p>
          <a:p>
            <a:endParaRPr lang="en-US" dirty="0"/>
          </a:p>
          <a:p>
            <a:r>
              <a:rPr lang="en-US" dirty="0"/>
              <a:t>Assumes no prior knowledge</a:t>
            </a:r>
          </a:p>
          <a:p>
            <a:pPr lvl="1"/>
            <a:r>
              <a:rPr lang="en-US" dirty="0"/>
              <a:t>Or you can iterate and check your knowledge….. We’ll come back to this idea in the validation section</a:t>
            </a:r>
          </a:p>
        </p:txBody>
      </p:sp>
    </p:spTree>
    <p:extLst>
      <p:ext uri="{BB962C8B-B14F-4D97-AF65-F5344CB8AC3E}">
        <p14:creationId xmlns:p14="http://schemas.microsoft.com/office/powerpoint/2010/main" val="104954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a:solidFill>
                  <a:schemeClr val="bg1"/>
                </a:solidFill>
              </a:rPr>
              <a:t>Lidar and Hyperspectral Imagery collected for DOE project</a:t>
            </a:r>
          </a:p>
          <a:p>
            <a:pPr eaLnBrk="1" hangingPunct="1"/>
            <a:r>
              <a:rPr lang="en-US" altLang="en-US">
                <a:solidFill>
                  <a:schemeClr val="bg1"/>
                </a:solidFill>
              </a:rPr>
              <a:t>Goals</a:t>
            </a:r>
          </a:p>
          <a:p>
            <a:pPr lvl="1" eaLnBrk="1" hangingPunct="1"/>
            <a:r>
              <a:rPr lang="en-US" altLang="en-US">
                <a:solidFill>
                  <a:schemeClr val="bg1"/>
                </a:solidFill>
              </a:rPr>
              <a:t>NRCS </a:t>
            </a:r>
          </a:p>
          <a:p>
            <a:pPr lvl="1" eaLnBrk="1" hangingPunct="1"/>
            <a:r>
              <a:rPr lang="en-US" altLang="en-US">
                <a:solidFill>
                  <a:schemeClr val="bg1"/>
                </a:solidFill>
              </a:rPr>
              <a:t>ARS</a:t>
            </a:r>
          </a:p>
          <a:p>
            <a:pPr lvl="1" eaLnBrk="1" hangingPunct="1"/>
            <a:r>
              <a:rPr lang="en-US" altLang="en-US">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a:t>Latin hypercube sampling (LHS), a stratified-random procedure, provides an efficient way of sampling variables from their distributions</a:t>
            </a:r>
          </a:p>
          <a:p>
            <a:pPr eaLnBrk="1" hangingPunct="1"/>
            <a:r>
              <a:rPr lang="en-US" altLang="en-US" sz="4000"/>
              <a:t>Latin square with more dimensions</a:t>
            </a:r>
          </a:p>
        </p:txBody>
      </p:sp>
    </p:spTree>
    <p:extLst>
      <p:ext uri="{BB962C8B-B14F-4D97-AF65-F5344CB8AC3E}">
        <p14:creationId xmlns:p14="http://schemas.microsoft.com/office/powerpoint/2010/main" val="4102987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a:solidFill>
                  <a:schemeClr val="bg1"/>
                </a:solidFill>
              </a:rPr>
              <a:t>Latin Square</a:t>
            </a:r>
            <a:br>
              <a:rPr lang="en-US" altLang="en-US" sz="4000">
                <a:solidFill>
                  <a:schemeClr val="bg1"/>
                </a:solidFill>
              </a:rPr>
            </a:br>
            <a:r>
              <a:rPr lang="en-US" altLang="en-US" sz="400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extLst>
                    <a:ext uri="{9D8B030D-6E8A-4147-A177-3AD203B41FA5}">
                      <a16:colId xmlns:a16="http://schemas.microsoft.com/office/drawing/2014/main" val="20000"/>
                    </a:ext>
                  </a:extLst>
                </a:gridCol>
                <a:gridCol w="1404938">
                  <a:extLst>
                    <a:ext uri="{9D8B030D-6E8A-4147-A177-3AD203B41FA5}">
                      <a16:colId xmlns:a16="http://schemas.microsoft.com/office/drawing/2014/main" val="20001"/>
                    </a:ext>
                  </a:extLst>
                </a:gridCol>
                <a:gridCol w="1406525">
                  <a:extLst>
                    <a:ext uri="{9D8B030D-6E8A-4147-A177-3AD203B41FA5}">
                      <a16:colId xmlns:a16="http://schemas.microsoft.com/office/drawing/2014/main" val="20002"/>
                    </a:ext>
                  </a:extLst>
                </a:gridCol>
                <a:gridCol w="1404937">
                  <a:extLst>
                    <a:ext uri="{9D8B030D-6E8A-4147-A177-3AD203B41FA5}">
                      <a16:colId xmlns:a16="http://schemas.microsoft.com/office/drawing/2014/main" val="20003"/>
                    </a:ext>
                  </a:extLst>
                </a:gridCol>
                <a:gridCol w="1404938">
                  <a:extLst>
                    <a:ext uri="{9D8B030D-6E8A-4147-A177-3AD203B41FA5}">
                      <a16:colId xmlns:a16="http://schemas.microsoft.com/office/drawing/2014/main" val="20004"/>
                    </a:ext>
                  </a:extLst>
                </a:gridCol>
                <a:gridCol w="1506537">
                  <a:extLst>
                    <a:ext uri="{9D8B030D-6E8A-4147-A177-3AD203B41FA5}">
                      <a16:colId xmlns:a16="http://schemas.microsoft.com/office/drawing/2014/main" val="20005"/>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extLst>
                  <a:ext uri="{0D108BD9-81ED-4DB2-BD59-A6C34878D82A}">
                    <a16:rowId xmlns:a16="http://schemas.microsoft.com/office/drawing/2014/main" val="10001"/>
                  </a:ext>
                </a:extLst>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25715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1504950">
                  <a:extLst>
                    <a:ext uri="{9D8B030D-6E8A-4147-A177-3AD203B41FA5}">
                      <a16:colId xmlns:a16="http://schemas.microsoft.com/office/drawing/2014/main" val="20002"/>
                    </a:ext>
                  </a:extLst>
                </a:gridCol>
                <a:gridCol w="1504950">
                  <a:extLst>
                    <a:ext uri="{9D8B030D-6E8A-4147-A177-3AD203B41FA5}">
                      <a16:colId xmlns:a16="http://schemas.microsoft.com/office/drawing/2014/main" val="20003"/>
                    </a:ext>
                  </a:extLst>
                </a:gridCol>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a:solidFill>
                  <a:schemeClr val="bg1"/>
                </a:solidFill>
              </a:rPr>
              <a:t>Latin Square</a:t>
            </a:r>
            <a:br>
              <a:rPr lang="en-US" altLang="en-US" sz="2800">
                <a:solidFill>
                  <a:schemeClr val="bg1"/>
                </a:solidFill>
              </a:rPr>
            </a:br>
            <a:r>
              <a:rPr lang="en-US" altLang="en-US" sz="280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extLst>
                    <a:ext uri="{9D8B030D-6E8A-4147-A177-3AD203B41FA5}">
                      <a16:colId xmlns:a16="http://schemas.microsoft.com/office/drawing/2014/main" val="20000"/>
                    </a:ext>
                  </a:extLst>
                </a:gridCol>
                <a:gridCol w="1804988">
                  <a:extLst>
                    <a:ext uri="{9D8B030D-6E8A-4147-A177-3AD203B41FA5}">
                      <a16:colId xmlns:a16="http://schemas.microsoft.com/office/drawing/2014/main" val="20001"/>
                    </a:ext>
                  </a:extLst>
                </a:gridCol>
                <a:gridCol w="1393825">
                  <a:extLst>
                    <a:ext uri="{9D8B030D-6E8A-4147-A177-3AD203B41FA5}">
                      <a16:colId xmlns:a16="http://schemas.microsoft.com/office/drawing/2014/main" val="20002"/>
                    </a:ext>
                  </a:extLst>
                </a:gridCol>
                <a:gridCol w="1392237">
                  <a:extLst>
                    <a:ext uri="{9D8B030D-6E8A-4147-A177-3AD203B41FA5}">
                      <a16:colId xmlns:a16="http://schemas.microsoft.com/office/drawing/2014/main" val="20003"/>
                    </a:ext>
                  </a:extLst>
                </a:gridCol>
                <a:gridCol w="1393825">
                  <a:extLst>
                    <a:ext uri="{9D8B030D-6E8A-4147-A177-3AD203B41FA5}">
                      <a16:colId xmlns:a16="http://schemas.microsoft.com/office/drawing/2014/main" val="20004"/>
                    </a:ext>
                  </a:extLst>
                </a:gridCol>
                <a:gridCol w="1492250">
                  <a:extLst>
                    <a:ext uri="{9D8B030D-6E8A-4147-A177-3AD203B41FA5}">
                      <a16:colId xmlns:a16="http://schemas.microsoft.com/office/drawing/2014/main" val="20005"/>
                    </a:ext>
                  </a:extLst>
                </a:gridCol>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extLst>
                    <a:ext uri="{9D8B030D-6E8A-4147-A177-3AD203B41FA5}">
                      <a16:colId xmlns:a16="http://schemas.microsoft.com/office/drawing/2014/main" val="20000"/>
                    </a:ext>
                  </a:extLst>
                </a:gridCol>
                <a:gridCol w="1822450">
                  <a:extLst>
                    <a:ext uri="{9D8B030D-6E8A-4147-A177-3AD203B41FA5}">
                      <a16:colId xmlns:a16="http://schemas.microsoft.com/office/drawing/2014/main" val="20001"/>
                    </a:ext>
                  </a:extLst>
                </a:gridCol>
                <a:gridCol w="1404937">
                  <a:extLst>
                    <a:ext uri="{9D8B030D-6E8A-4147-A177-3AD203B41FA5}">
                      <a16:colId xmlns:a16="http://schemas.microsoft.com/office/drawing/2014/main" val="20002"/>
                    </a:ext>
                  </a:extLst>
                </a:gridCol>
                <a:gridCol w="1406525">
                  <a:extLst>
                    <a:ext uri="{9D8B030D-6E8A-4147-A177-3AD203B41FA5}">
                      <a16:colId xmlns:a16="http://schemas.microsoft.com/office/drawing/2014/main" val="20003"/>
                    </a:ext>
                  </a:extLst>
                </a:gridCol>
                <a:gridCol w="1404938">
                  <a:extLst>
                    <a:ext uri="{9D8B030D-6E8A-4147-A177-3AD203B41FA5}">
                      <a16:colId xmlns:a16="http://schemas.microsoft.com/office/drawing/2014/main" val="20004"/>
                    </a:ext>
                  </a:extLst>
                </a:gridCol>
                <a:gridCol w="1506537">
                  <a:extLst>
                    <a:ext uri="{9D8B030D-6E8A-4147-A177-3AD203B41FA5}">
                      <a16:colId xmlns:a16="http://schemas.microsoft.com/office/drawing/2014/main" val="20005"/>
                    </a:ext>
                  </a:extLst>
                </a:gridCol>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a:solidFill>
                  <a:schemeClr val="bg1">
                    <a:lumMod val="75000"/>
                  </a:schemeClr>
                </a:solidFill>
              </a:rPr>
              <a:t>Attach environmental covariates to </a:t>
            </a:r>
            <a:r>
              <a:rPr lang="en-US" altLang="en-US" dirty="0" err="1">
                <a:solidFill>
                  <a:schemeClr val="bg1">
                    <a:lumMod val="75000"/>
                  </a:schemeClr>
                </a:solidFill>
              </a:rPr>
              <a:t>x,y</a:t>
            </a:r>
            <a:r>
              <a:rPr lang="en-US" altLang="en-US" dirty="0">
                <a:solidFill>
                  <a:schemeClr val="bg1">
                    <a:lumMod val="75000"/>
                  </a:schemeClr>
                </a:solidFill>
              </a:rPr>
              <a:t> locations (points)</a:t>
            </a:r>
          </a:p>
          <a:p>
            <a:pPr lvl="1" eaLnBrk="1" hangingPunct="1">
              <a:lnSpc>
                <a:spcPct val="90000"/>
              </a:lnSpc>
            </a:pPr>
            <a:r>
              <a:rPr lang="en-US" altLang="en-US" dirty="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algorithm (from </a:t>
                      </a:r>
                      <a:r>
                        <a:rPr lang="en-US" altLang="en-US" dirty="0" err="1"/>
                        <a:t>Matlab</a:t>
                      </a:r>
                      <a:r>
                        <a:rPr lang="en-US" altLang="en-US" dirty="0"/>
                        <a:t> </a:t>
                      </a:r>
                      <a:r>
                        <a:rPr lang="en-US" altLang="en-US" dirty="0" err="1"/>
                        <a:t>vervsion</a:t>
                      </a:r>
                      <a:r>
                        <a:rPr lang="en-US" altLang="en-US" dirty="0"/>
                        <a:t>) 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31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315"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316"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317"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FF00"/>
                </a:solidFill>
                <a:latin typeface="Palatino Linotype" pitchFamily="18" charset="0"/>
              </a:rPr>
              <a:t>	Divides probability distribution of 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solidFill>
                  <a:srgbClr val="FFFF00"/>
                </a:solidFill>
                <a:latin typeface="Palatino Linotype" pitchFamily="18" charset="0"/>
              </a:rPr>
              <a:t>actually occur in data</a:t>
            </a:r>
            <a:endParaRPr lang="en-US" sz="2000" dirty="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1</a:t>
            </a: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2</a:t>
            </a: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a:latin typeface="Palatino Linotype" pitchFamily="18" charset="0"/>
                </a:rPr>
                <a:t>Equally probable intervals</a:t>
              </a: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a:p>
          <a:p>
            <a:pPr lvl="1"/>
            <a:endParaRPr lang="en-US" dirty="0"/>
          </a:p>
          <a:p>
            <a:pPr lvl="1"/>
            <a:r>
              <a:rPr lang="en-US" dirty="0"/>
              <a:t>If we were in class we might</a:t>
            </a:r>
          </a:p>
          <a:p>
            <a:pPr lvl="2"/>
            <a:r>
              <a:rPr lang="en-US" dirty="0"/>
              <a:t>Stand up</a:t>
            </a:r>
          </a:p>
          <a:p>
            <a:pPr lvl="2"/>
            <a:r>
              <a:rPr lang="en-US" dirty="0"/>
              <a:t>Look around</a:t>
            </a:r>
          </a:p>
          <a:p>
            <a:pPr lvl="2"/>
            <a:r>
              <a:rPr lang="en-US" dirty="0"/>
              <a:t>And think………….</a:t>
            </a:r>
          </a:p>
          <a:p>
            <a:pPr lvl="1"/>
            <a:r>
              <a:rPr lang="en-US" dirty="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a:solidFill>
                  <a:schemeClr val="bg1"/>
                </a:solidFill>
              </a:rPr>
              <a:t>Let’s start by asking a question</a:t>
            </a:r>
          </a:p>
        </p:txBody>
      </p:sp>
      <p:sp>
        <p:nvSpPr>
          <p:cNvPr id="2" name="Title 1"/>
          <p:cNvSpPr>
            <a:spLocks noGrp="1"/>
          </p:cNvSpPr>
          <p:nvPr>
            <p:ph type="title"/>
          </p:nvPr>
        </p:nvSpPr>
        <p:spPr>
          <a:xfrm>
            <a:off x="352425" y="1766887"/>
            <a:ext cx="8229600" cy="1143000"/>
          </a:xfrm>
        </p:spPr>
        <p:txBody>
          <a:bodyPr/>
          <a:lstStyle/>
          <a:p>
            <a:r>
              <a:rPr lang="en-US" dirty="0"/>
              <a:t>How tall is the class (in inches)?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a:p>
        </p:txBody>
      </p:sp>
      <p:sp>
        <p:nvSpPr>
          <p:cNvPr id="21507" name="Rectangle 5"/>
          <p:cNvSpPr>
            <a:spLocks noGrp="1" noChangeArrowheads="1"/>
          </p:cNvSpPr>
          <p:nvPr>
            <p:ph type="body" idx="1"/>
          </p:nvPr>
        </p:nvSpPr>
        <p:spPr/>
        <p:txBody>
          <a:bodyPr/>
          <a:lstStyle/>
          <a:p>
            <a:pPr eaLnBrk="1" hangingPunct="1"/>
            <a:endParaRPr lang="en-US" altLang="en-US"/>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71"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a:p>
        </p:txBody>
      </p:sp>
      <p:sp>
        <p:nvSpPr>
          <p:cNvPr id="22531" name="Rectangle 3"/>
          <p:cNvSpPr>
            <a:spLocks noGrp="1" noChangeArrowheads="1"/>
          </p:cNvSpPr>
          <p:nvPr>
            <p:ph type="body" idx="1"/>
          </p:nvPr>
        </p:nvSpPr>
        <p:spPr/>
        <p:txBody>
          <a:bodyPr/>
          <a:lstStyle/>
          <a:p>
            <a:pPr eaLnBrk="1" hangingPunct="1"/>
            <a:endParaRPr lang="en-US" altLang="en-US"/>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a:p>
        </p:txBody>
      </p:sp>
      <p:sp>
        <p:nvSpPr>
          <p:cNvPr id="23555" name="Rectangle 3"/>
          <p:cNvSpPr>
            <a:spLocks noGrp="1" noChangeArrowheads="1"/>
          </p:cNvSpPr>
          <p:nvPr>
            <p:ph type="body" idx="1"/>
          </p:nvPr>
        </p:nvSpPr>
        <p:spPr/>
        <p:txBody>
          <a:bodyPr/>
          <a:lstStyle/>
          <a:p>
            <a:pPr eaLnBrk="1" hangingPunct="1"/>
            <a:endParaRPr lang="en-US" altLang="en-US"/>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a:p>
        </p:txBody>
      </p:sp>
      <p:sp>
        <p:nvSpPr>
          <p:cNvPr id="24579" name="Rectangle 3"/>
          <p:cNvSpPr>
            <a:spLocks noGrp="1" noChangeArrowheads="1"/>
          </p:cNvSpPr>
          <p:nvPr>
            <p:ph type="body" idx="1"/>
          </p:nvPr>
        </p:nvSpPr>
        <p:spPr/>
        <p:txBody>
          <a:bodyPr/>
          <a:lstStyle/>
          <a:p>
            <a:pPr eaLnBrk="1" hangingPunct="1"/>
            <a:endParaRPr lang="en-US" altLang="en-US"/>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1158875">
                  <a:extLst>
                    <a:ext uri="{9D8B030D-6E8A-4147-A177-3AD203B41FA5}">
                      <a16:colId xmlns:a16="http://schemas.microsoft.com/office/drawing/2014/main" val="20002"/>
                    </a:ext>
                  </a:extLst>
                </a:gridCol>
                <a:gridCol w="701675">
                  <a:extLst>
                    <a:ext uri="{9D8B030D-6E8A-4147-A177-3AD203B41FA5}">
                      <a16:colId xmlns:a16="http://schemas.microsoft.com/office/drawing/2014/main" val="20003"/>
                    </a:ext>
                  </a:extLst>
                </a:gridCol>
                <a:gridCol w="660400">
                  <a:extLst>
                    <a:ext uri="{9D8B030D-6E8A-4147-A177-3AD203B41FA5}">
                      <a16:colId xmlns:a16="http://schemas.microsoft.com/office/drawing/2014/main" val="20004"/>
                    </a:ext>
                  </a:extLst>
                </a:gridCol>
                <a:gridCol w="522288">
                  <a:extLst>
                    <a:ext uri="{9D8B030D-6E8A-4147-A177-3AD203B41FA5}">
                      <a16:colId xmlns:a16="http://schemas.microsoft.com/office/drawing/2014/main" val="20005"/>
                    </a:ext>
                  </a:extLst>
                </a:gridCol>
                <a:gridCol w="1182687">
                  <a:extLst>
                    <a:ext uri="{9D8B030D-6E8A-4147-A177-3AD203B41FA5}">
                      <a16:colId xmlns:a16="http://schemas.microsoft.com/office/drawing/2014/main" val="20006"/>
                    </a:ext>
                  </a:extLst>
                </a:gridCol>
                <a:gridCol w="1376363">
                  <a:extLst>
                    <a:ext uri="{9D8B030D-6E8A-4147-A177-3AD203B41FA5}">
                      <a16:colId xmlns:a16="http://schemas.microsoft.com/office/drawing/2014/main" val="20007"/>
                    </a:ext>
                  </a:extLst>
                </a:gridCol>
                <a:gridCol w="1198562">
                  <a:extLst>
                    <a:ext uri="{9D8B030D-6E8A-4147-A177-3AD203B41FA5}">
                      <a16:colId xmlns:a16="http://schemas.microsoft.com/office/drawing/2014/main" val="20008"/>
                    </a:ext>
                  </a:extLst>
                </a:gridCol>
                <a:gridCol w="971550">
                  <a:extLst>
                    <a:ext uri="{9D8B030D-6E8A-4147-A177-3AD203B41FA5}">
                      <a16:colId xmlns:a16="http://schemas.microsoft.com/office/drawing/2014/main" val="20009"/>
                    </a:ext>
                  </a:extLst>
                </a:gridCol>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ID</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X</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Y</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NDVI</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TWI</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TPI</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STRM_PWR</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LS_5-2</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LS_5-7</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roads</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1</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418344.490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4887912.940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5.18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5.72</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0.10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0.52</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32.01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2</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418374.490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4887912.940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5.25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4.21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0.36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7.07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3</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418404.490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4887912.940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5.27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4.33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0.35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5.00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4</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418254.490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148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4.99</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7.50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0.38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0.44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96.17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5</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418284.490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5.11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9.59</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0.11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69.46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6</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418314.490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7.24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0.29</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42.72</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7</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418344.490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5.06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3.85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0.64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15.81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8</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418374.490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5.35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2.25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0.63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7.07</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9</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418404.490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4.58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0.85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29.15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10</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418434.490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146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4.41</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2.46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0.39</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0.48</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14.14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11</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418464.490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4887882.940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143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5.63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4.26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0.14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0.46</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5.00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cs typeface="Arial" charset="0"/>
                        </a:rPr>
                        <a:t>12</a:t>
                      </a:r>
                      <a:endParaRPr kumimoji="0" lang="en-US" sz="14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418014.490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4887852.940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153</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4.74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2.05</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0.34</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0.52</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0.09</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a:ln>
                            <a:noFill/>
                          </a:ln>
                          <a:solidFill>
                            <a:schemeClr val="tx1"/>
                          </a:solidFill>
                          <a:effectLst/>
                          <a:latin typeface="Arial" charset="0"/>
                          <a:cs typeface="Arial" charset="0"/>
                        </a:rPr>
                        <a:t>10.00</a:t>
                      </a:r>
                      <a:endParaRPr kumimoji="0" lang="en-US" sz="1200" b="0" i="0" u="none" strike="noStrike" cap="none" normalizeH="0" baseline="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a:p>
        </p:txBody>
      </p:sp>
      <p:sp>
        <p:nvSpPr>
          <p:cNvPr id="26627" name="Rectangle 3"/>
          <p:cNvSpPr>
            <a:spLocks noGrp="1" noChangeArrowheads="1"/>
          </p:cNvSpPr>
          <p:nvPr>
            <p:ph type="body" idx="1"/>
          </p:nvPr>
        </p:nvSpPr>
        <p:spPr/>
        <p:txBody>
          <a:bodyPr/>
          <a:lstStyle/>
          <a:p>
            <a:pPr eaLnBrk="1" hangingPunct="1"/>
            <a:endParaRPr lang="en-US" altLang="en-US"/>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94"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42"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66"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tall is the class?</a:t>
            </a:r>
          </a:p>
        </p:txBody>
      </p:sp>
      <p:sp>
        <p:nvSpPr>
          <p:cNvPr id="3" name="Content Placeholder 2"/>
          <p:cNvSpPr>
            <a:spLocks noGrp="1"/>
          </p:cNvSpPr>
          <p:nvPr>
            <p:ph idx="1"/>
          </p:nvPr>
        </p:nvSpPr>
        <p:spPr/>
        <p:txBody>
          <a:bodyPr/>
          <a:lstStyle/>
          <a:p>
            <a:r>
              <a:rPr lang="en-US" dirty="0"/>
              <a:t>Think about how you could most efficiently answer this question</a:t>
            </a:r>
          </a:p>
          <a:p>
            <a:pPr lvl="1"/>
            <a:r>
              <a:rPr lang="en-US" dirty="0"/>
              <a:t>What data do you need?</a:t>
            </a:r>
          </a:p>
          <a:p>
            <a:pPr lvl="1"/>
            <a:r>
              <a:rPr lang="en-US" dirty="0"/>
              <a:t>How do you gather that data?</a:t>
            </a:r>
          </a:p>
          <a:p>
            <a:pPr lvl="1"/>
            <a:r>
              <a:rPr lang="en-US" dirty="0"/>
              <a:t>What will your answer mean?</a:t>
            </a:r>
          </a:p>
          <a:p>
            <a:endParaRPr lang="en-US" dirty="0"/>
          </a:p>
          <a:p>
            <a:endParaRPr lang="en-US" dirty="0"/>
          </a:p>
          <a:p>
            <a:pPr lvl="1"/>
            <a:endParaRPr lang="en-US" dirty="0"/>
          </a:p>
          <a:p>
            <a:pPr lvl="1"/>
            <a:endParaRPr lang="en-US" dirty="0"/>
          </a:p>
          <a:p>
            <a:pPr lvl="1"/>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a:p>
        </p:txBody>
      </p:sp>
      <p:sp>
        <p:nvSpPr>
          <p:cNvPr id="27651" name="Rectangle 3"/>
          <p:cNvSpPr>
            <a:spLocks noGrp="1" noChangeArrowheads="1"/>
          </p:cNvSpPr>
          <p:nvPr>
            <p:ph type="body" idx="1"/>
          </p:nvPr>
        </p:nvSpPr>
        <p:spPr/>
        <p:txBody>
          <a:bodyPr/>
          <a:lstStyle/>
          <a:p>
            <a:pPr eaLnBrk="1" hangingPunct="1"/>
            <a:endParaRPr lang="en-US" altLang="en-US"/>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a:p>
        </p:txBody>
      </p:sp>
      <p:sp>
        <p:nvSpPr>
          <p:cNvPr id="28675" name="Rectangle 3"/>
          <p:cNvSpPr>
            <a:spLocks noGrp="1" noChangeArrowheads="1"/>
          </p:cNvSpPr>
          <p:nvPr>
            <p:ph type="body" idx="1"/>
          </p:nvPr>
        </p:nvSpPr>
        <p:spPr/>
        <p:txBody>
          <a:bodyPr/>
          <a:lstStyle/>
          <a:p>
            <a:pPr eaLnBrk="1" hangingPunct="1"/>
            <a:endParaRPr lang="en-US" altLang="en-US"/>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a:p>
        </p:txBody>
      </p:sp>
      <p:sp>
        <p:nvSpPr>
          <p:cNvPr id="29699" name="Rectangle 3"/>
          <p:cNvSpPr>
            <a:spLocks noGrp="1" noChangeArrowheads="1"/>
          </p:cNvSpPr>
          <p:nvPr>
            <p:ph type="body" idx="1"/>
          </p:nvPr>
        </p:nvSpPr>
        <p:spPr/>
        <p:txBody>
          <a:bodyPr/>
          <a:lstStyle/>
          <a:p>
            <a:pPr eaLnBrk="1" hangingPunct="1"/>
            <a:endParaRPr lang="en-US" altLang="en-US"/>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a:solidFill>
                  <a:schemeClr val="bg1"/>
                </a:solidFill>
              </a:rPr>
              <a:t>Representative sample of multiple variables – meets multiple goals</a:t>
            </a:r>
          </a:p>
          <a:p>
            <a:pPr eaLnBrk="1" hangingPunct="1">
              <a:lnSpc>
                <a:spcPct val="90000"/>
              </a:lnSpc>
            </a:pPr>
            <a:r>
              <a:rPr lang="en-US" altLang="en-US">
                <a:solidFill>
                  <a:schemeClr val="bg1"/>
                </a:solidFill>
              </a:rPr>
              <a:t>Statistically unbiased</a:t>
            </a:r>
          </a:p>
          <a:p>
            <a:pPr eaLnBrk="1" hangingPunct="1">
              <a:lnSpc>
                <a:spcPct val="90000"/>
              </a:lnSpc>
            </a:pPr>
            <a:r>
              <a:rPr lang="en-US" altLang="en-US">
                <a:solidFill>
                  <a:schemeClr val="bg1"/>
                </a:solidFill>
              </a:rPr>
              <a:t>Can minimize the number of samples</a:t>
            </a:r>
          </a:p>
          <a:p>
            <a:pPr lvl="1" eaLnBrk="1" hangingPunct="1">
              <a:lnSpc>
                <a:spcPct val="90000"/>
              </a:lnSpc>
            </a:pPr>
            <a:r>
              <a:rPr lang="en-US" altLang="en-US">
                <a:solidFill>
                  <a:schemeClr val="bg1"/>
                </a:solidFill>
              </a:rPr>
              <a:t>As few as 5 samples gave a reasonable representation of some environmental covariates</a:t>
            </a:r>
          </a:p>
          <a:p>
            <a:pPr eaLnBrk="1" hangingPunct="1">
              <a:lnSpc>
                <a:spcPct val="90000"/>
              </a:lnSpc>
            </a:pPr>
            <a:r>
              <a:rPr lang="en-US" altLang="en-US">
                <a:solidFill>
                  <a:schemeClr val="bg1"/>
                </a:solidFill>
              </a:rPr>
              <a:t>Uses environmental covariates that are becoming commonly available</a:t>
            </a:r>
          </a:p>
          <a:p>
            <a:pPr eaLnBrk="1" hangingPunct="1">
              <a:lnSpc>
                <a:spcPct val="90000"/>
              </a:lnSpc>
            </a:pPr>
            <a:endParaRPr lang="en-US" altLang="en-US">
              <a:solidFill>
                <a:schemeClr val="bg1"/>
              </a:solidFill>
            </a:endParaRPr>
          </a:p>
        </p:txBody>
      </p:sp>
    </p:spTree>
    <p:extLst>
      <p:ext uri="{BB962C8B-B14F-4D97-AF65-F5344CB8AC3E}">
        <p14:creationId xmlns:p14="http://schemas.microsoft.com/office/powerpoint/2010/main" val="16292873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Practical </a:t>
            </a:r>
            <a:r>
              <a:rPr lang="en-US" dirty="0" err="1"/>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a:t>Brungard</a:t>
            </a:r>
            <a:r>
              <a:rPr lang="en-US" sz="2800" dirty="0"/>
              <a:t> and Johanson 2015. The gate’s locked! I can’t get to the exact sampling spot … can I sample nearby?  </a:t>
            </a:r>
            <a:r>
              <a:rPr lang="en-US" sz="2800" dirty="0" err="1"/>
              <a:t>Pedometron</a:t>
            </a:r>
            <a:r>
              <a:rPr lang="en-US" sz="2800" dirty="0"/>
              <a:t> </a:t>
            </a:r>
            <a:r>
              <a:rPr lang="en-US" sz="2800" dirty="0">
                <a:solidFill>
                  <a:schemeClr val="accent2">
                    <a:lumMod val="75000"/>
                  </a:schemeClr>
                </a:solidFill>
                <a:hlinkClick r:id="rId2"/>
              </a:rPr>
              <a:t>http://www.pedometrics.org/Pedometron/Pedometron37.pdf</a:t>
            </a:r>
            <a:endParaRPr lang="en-US" sz="2800" dirty="0">
              <a:solidFill>
                <a:schemeClr val="accent2">
                  <a:lumMod val="75000"/>
                </a:schemeClr>
              </a:solidFill>
            </a:endParaRPr>
          </a:p>
          <a:p>
            <a:r>
              <a:rPr lang="en-US" sz="2800" dirty="0" err="1"/>
              <a:t>Roudier</a:t>
            </a:r>
            <a:r>
              <a:rPr lang="en-US" sz="2800" dirty="0"/>
              <a:t>, Hewitt, and </a:t>
            </a:r>
            <a:r>
              <a:rPr lang="en-US" sz="2800" dirty="0" err="1"/>
              <a:t>Beaudette</a:t>
            </a:r>
            <a:r>
              <a:rPr lang="en-US" sz="2800" dirty="0"/>
              <a:t> 2012.  A conditioned </a:t>
            </a:r>
            <a:r>
              <a:rPr lang="en-US" sz="2800" dirty="0" err="1"/>
              <a:t>latin</a:t>
            </a:r>
            <a:r>
              <a:rPr lang="en-US" sz="2800" dirty="0"/>
              <a:t> hypercube sampling algorithm incorporating 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https://www.researchgate.net/publication/260516791_A_conditioned_Latin_hypercube_sampling_algorithm_incorporating_operational_constraints</a:t>
            </a:r>
            <a:endParaRPr lang="en-US" sz="2800" dirty="0"/>
          </a:p>
          <a:p>
            <a:endParaRPr lang="en-US" sz="2800" dirty="0"/>
          </a:p>
        </p:txBody>
      </p:sp>
    </p:spTree>
    <p:extLst>
      <p:ext uri="{BB962C8B-B14F-4D97-AF65-F5344CB8AC3E}">
        <p14:creationId xmlns:p14="http://schemas.microsoft.com/office/powerpoint/2010/main" val="24083567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698865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Many Samples</a:t>
            </a:r>
          </a:p>
        </p:txBody>
      </p:sp>
      <p:sp>
        <p:nvSpPr>
          <p:cNvPr id="3" name="Content Placeholder 2"/>
          <p:cNvSpPr>
            <a:spLocks noGrp="1"/>
          </p:cNvSpPr>
          <p:nvPr>
            <p:ph idx="1"/>
          </p:nvPr>
        </p:nvSpPr>
        <p:spPr/>
        <p:txBody>
          <a:bodyPr/>
          <a:lstStyle/>
          <a:p>
            <a:endParaRPr lang="en-US" dirty="0"/>
          </a:p>
          <a:p>
            <a:r>
              <a:rPr lang="en-US" dirty="0"/>
              <a:t>Traditional ‘one-way’ MDD approach</a:t>
            </a:r>
          </a:p>
          <a:p>
            <a:endParaRPr lang="en-US" dirty="0"/>
          </a:p>
          <a:p>
            <a:r>
              <a:rPr lang="en-US" dirty="0"/>
              <a:t>Comparison of total and sampled distributions</a:t>
            </a:r>
          </a:p>
          <a:p>
            <a:endParaRPr lang="en-US" dirty="0"/>
          </a:p>
        </p:txBody>
      </p:sp>
    </p:spTree>
    <p:extLst>
      <p:ext uri="{BB962C8B-B14F-4D97-AF65-F5344CB8AC3E}">
        <p14:creationId xmlns:p14="http://schemas.microsoft.com/office/powerpoint/2010/main" val="6790548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a:t>depend on:</a:t>
            </a:r>
          </a:p>
          <a:p>
            <a:pPr marL="858838" lvl="1" indent="-401638" eaLnBrk="1" hangingPunct="1"/>
            <a:r>
              <a:rPr lang="en-US" altLang="en-US" sz="2800" dirty="0"/>
              <a:t>MDD - minimum detectable difference </a:t>
            </a:r>
          </a:p>
          <a:p>
            <a:pPr marL="858838" lvl="1" indent="-401638" eaLnBrk="1" hangingPunct="1"/>
            <a:r>
              <a:rPr lang="en-US" altLang="en-US" sz="2800" dirty="0"/>
              <a:t>Variance (multi-scale) </a:t>
            </a:r>
          </a:p>
          <a:p>
            <a:pPr marL="858838" lvl="1" indent="-401638" eaLnBrk="1" hangingPunct="1"/>
            <a:r>
              <a:rPr lang="en-US" altLang="en-US" sz="2800" dirty="0"/>
              <a:t>Error and Precision Rates – alpha, power</a:t>
            </a:r>
          </a:p>
          <a:p>
            <a:pPr marL="1133475" lvl="2" indent="-401638" eaLnBrk="1" hangingPunct="1"/>
            <a:r>
              <a:rPr lang="en-US" altLang="en-US" sz="2500" dirty="0"/>
              <a:t>This can include things like desired confidence level</a:t>
            </a:r>
          </a:p>
          <a:p>
            <a:pPr eaLnBrk="1" hangingPunct="1"/>
            <a:endParaRPr lang="en-US" altLang="en-US" dirty="0"/>
          </a:p>
        </p:txBody>
      </p:sp>
    </p:spTree>
    <p:extLst>
      <p:ext uri="{BB962C8B-B14F-4D97-AF65-F5344CB8AC3E}">
        <p14:creationId xmlns:p14="http://schemas.microsoft.com/office/powerpoint/2010/main" val="4147023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a:t>Functionally important differences </a:t>
            </a:r>
          </a:p>
          <a:p>
            <a:pPr lvl="1" eaLnBrk="1" hangingPunct="1"/>
            <a:r>
              <a:rPr lang="en-US" altLang="en-US" dirty="0"/>
              <a:t>Not a lot of information; can be set by expert knowledge</a:t>
            </a:r>
          </a:p>
          <a:p>
            <a:pPr lvl="1" eaLnBrk="1" hangingPunct="1">
              <a:buFont typeface="Wingdings 2" panose="05020102010507070707" pitchFamily="18" charset="2"/>
              <a:buNone/>
            </a:pPr>
            <a:endParaRPr lang="en-US" altLang="en-US" sz="1200" dirty="0"/>
          </a:p>
          <a:p>
            <a:pPr eaLnBrk="1" hangingPunct="1"/>
            <a:r>
              <a:rPr lang="en-US" altLang="en-US" dirty="0"/>
              <a:t>Targets or Goals – change over time</a:t>
            </a:r>
          </a:p>
          <a:p>
            <a:pPr lvl="1" eaLnBrk="1" hangingPunct="1"/>
            <a:r>
              <a:rPr lang="en-US" altLang="en-US" dirty="0"/>
              <a:t>Contract to sequester 1 Mg ha</a:t>
            </a:r>
            <a:r>
              <a:rPr lang="en-US" altLang="en-US" baseline="30000" dirty="0"/>
              <a:t>-1</a:t>
            </a:r>
            <a:r>
              <a:rPr lang="en-US" altLang="en-US" dirty="0"/>
              <a:t> C</a:t>
            </a:r>
          </a:p>
          <a:p>
            <a:pPr lvl="1" eaLnBrk="1" hangingPunct="1"/>
            <a:endParaRPr lang="en-US" altLang="en-US" sz="1200" dirty="0"/>
          </a:p>
          <a:p>
            <a:pPr eaLnBrk="1" hangingPunct="1"/>
            <a:r>
              <a:rPr lang="en-US" altLang="en-US" dirty="0"/>
              <a:t>Set to a % of the mean</a:t>
            </a:r>
          </a:p>
          <a:p>
            <a:pPr lvl="1" eaLnBrk="1" hangingPunct="1"/>
            <a:r>
              <a:rPr lang="en-US" altLang="en-US" dirty="0"/>
              <a:t>5% or 50% etc. difference</a:t>
            </a:r>
          </a:p>
          <a:p>
            <a:pPr lvl="1" eaLnBrk="1" hangingPunct="1"/>
            <a:endParaRPr lang="en-US" altLang="en-US" dirty="0"/>
          </a:p>
          <a:p>
            <a:pPr lvl="1" eaLnBrk="1" hangingPunct="1"/>
            <a:endParaRPr lang="en-US" altLang="en-US" dirty="0"/>
          </a:p>
          <a:p>
            <a:pPr eaLnBrk="1" hangingPunct="1">
              <a:buFont typeface="Wingdings" panose="05000000000000000000" pitchFamily="2" charset="2"/>
              <a:buNone/>
            </a:pPr>
            <a:endParaRPr lang="en-US" altLang="en-US" dirty="0"/>
          </a:p>
        </p:txBody>
      </p:sp>
    </p:spTree>
    <p:extLst>
      <p:ext uri="{BB962C8B-B14F-4D97-AF65-F5344CB8AC3E}">
        <p14:creationId xmlns:p14="http://schemas.microsoft.com/office/powerpoint/2010/main" val="1195156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Population</a:t>
            </a:r>
          </a:p>
        </p:txBody>
      </p:sp>
      <p:sp>
        <p:nvSpPr>
          <p:cNvPr id="36867" name="Rectangle 3"/>
          <p:cNvSpPr>
            <a:spLocks noGrp="1" noChangeArrowheads="1"/>
          </p:cNvSpPr>
          <p:nvPr>
            <p:ph idx="1"/>
          </p:nvPr>
        </p:nvSpPr>
        <p:spPr/>
        <p:txBody>
          <a:bodyPr/>
          <a:lstStyle/>
          <a:p>
            <a:pPr eaLnBrk="1" hangingPunct="1"/>
            <a:r>
              <a:rPr lang="en-US"/>
              <a:t>The thing we are interested in</a:t>
            </a:r>
          </a:p>
          <a:p>
            <a:pPr eaLnBrk="1" hangingPunct="1"/>
            <a:r>
              <a:rPr lang="en-US"/>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a:solidFill>
                  <a:srgbClr val="FFFF00"/>
                </a:solidFill>
              </a:rPr>
              <a:t>How 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a:t>Excel based tool that calculates sample size requirements based on</a:t>
            </a:r>
          </a:p>
          <a:p>
            <a:pPr lvl="1" eaLnBrk="1" hangingPunct="1">
              <a:lnSpc>
                <a:spcPct val="80000"/>
              </a:lnSpc>
            </a:pPr>
            <a:r>
              <a:rPr lang="en-US" altLang="en-US" sz="2400" dirty="0"/>
              <a:t>Variance (within and between plots)</a:t>
            </a:r>
          </a:p>
          <a:p>
            <a:pPr lvl="1" eaLnBrk="1" hangingPunct="1">
              <a:lnSpc>
                <a:spcPct val="80000"/>
              </a:lnSpc>
            </a:pPr>
            <a:r>
              <a:rPr lang="en-US" altLang="en-US" sz="2400" dirty="0"/>
              <a:t>MDD: minimum detectable difference or change</a:t>
            </a:r>
          </a:p>
          <a:p>
            <a:pPr eaLnBrk="1" hangingPunct="1">
              <a:lnSpc>
                <a:spcPct val="80000"/>
              </a:lnSpc>
            </a:pPr>
            <a:r>
              <a:rPr lang="en-US" altLang="en-US" sz="2800" dirty="0"/>
              <a:t>Tool reports the </a:t>
            </a:r>
            <a:r>
              <a:rPr lang="en-US" altLang="en-US" sz="2800" u="sng" dirty="0"/>
              <a:t>number of samples</a:t>
            </a:r>
            <a:r>
              <a:rPr lang="en-US" altLang="en-US" sz="2800" dirty="0"/>
              <a:t> needed to detect change at the plot scale and the </a:t>
            </a:r>
            <a:r>
              <a:rPr lang="en-US" altLang="en-US" sz="2800" u="sng" dirty="0"/>
              <a:t>number of samples and plots</a:t>
            </a:r>
            <a:r>
              <a:rPr lang="en-US" altLang="en-US" sz="2800" dirty="0"/>
              <a:t> needed to detect change at the regional or project scale</a:t>
            </a:r>
          </a:p>
          <a:p>
            <a:pPr lvl="1" eaLnBrk="1" hangingPunct="1">
              <a:lnSpc>
                <a:spcPct val="80000"/>
              </a:lnSpc>
            </a:pPr>
            <a:endParaRPr lang="en-US" altLang="en-US" sz="800" dirty="0"/>
          </a:p>
          <a:p>
            <a:pPr eaLnBrk="1" hangingPunct="1">
              <a:lnSpc>
                <a:spcPct val="80000"/>
              </a:lnSpc>
            </a:pPr>
            <a:r>
              <a:rPr lang="en-US" altLang="en-US" sz="2800" dirty="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a:hlinkClick r:id="rId2"/>
              </a:rPr>
              <a:t>http://www.landscapetoolbox.org/mssret/MSSRET.html</a:t>
            </a:r>
            <a:endParaRPr lang="en-US" altLang="en-US" sz="2200" dirty="0"/>
          </a:p>
          <a:p>
            <a:pPr eaLnBrk="1" hangingPunct="1">
              <a:lnSpc>
                <a:spcPct val="80000"/>
              </a:lnSpc>
            </a:pPr>
            <a:r>
              <a:rPr lang="en-US" altLang="en-US" sz="2800" dirty="0"/>
              <a:t>Web-based Tool</a:t>
            </a:r>
          </a:p>
          <a:p>
            <a:pPr>
              <a:lnSpc>
                <a:spcPct val="80000"/>
              </a:lnSpc>
              <a:buNone/>
            </a:pPr>
            <a:r>
              <a:rPr lang="en-US" altLang="en-US" sz="2200" dirty="0"/>
              <a:t>	</a:t>
            </a:r>
            <a:r>
              <a:rPr lang="en-US" sz="2200" u="sng" dirty="0">
                <a:hlinkClick r:id="rId3"/>
              </a:rPr>
              <a:t>http://www.nrcs.usda.gov/wps/portal/nrcs/detail/soils/home/?cid=nrcs142p2_053372</a:t>
            </a:r>
            <a:endParaRPr lang="en-US" altLang="en-US" sz="2200" dirty="0"/>
          </a:p>
          <a:p>
            <a:pPr eaLnBrk="1" hangingPunct="1">
              <a:lnSpc>
                <a:spcPct val="80000"/>
              </a:lnSpc>
              <a:buFont typeface="Wingdings" panose="05000000000000000000" pitchFamily="2" charset="2"/>
              <a:buNone/>
            </a:pPr>
            <a:endParaRPr lang="en-US" altLang="en-US" dirty="0"/>
          </a:p>
          <a:p>
            <a:pPr eaLnBrk="1" hangingPunct="1">
              <a:lnSpc>
                <a:spcPct val="80000"/>
              </a:lnSpc>
            </a:pPr>
            <a:endParaRPr lang="en-US" altLang="en-US" sz="2800" dirty="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a:t>Web Based MSSRET</a:t>
            </a:r>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dirty="0"/>
              <a:t>The Landscape Toolbox </a:t>
            </a:r>
          </a:p>
          <a:p>
            <a:pPr lvl="1" eaLnBrk="1" hangingPunct="1"/>
            <a:r>
              <a:rPr lang="en-US" altLang="en-US" dirty="0"/>
              <a:t>Sample Design Tools</a:t>
            </a:r>
          </a:p>
          <a:p>
            <a:pPr lvl="2" eaLnBrk="1" hangingPunct="1"/>
            <a:r>
              <a:rPr lang="en-US" altLang="en-US" dirty="0"/>
              <a:t>Sampling Design for Rangeland Monitoring and Assessment</a:t>
            </a:r>
          </a:p>
          <a:p>
            <a:pPr lvl="2" eaLnBrk="1" hangingPunct="1"/>
            <a:r>
              <a:rPr lang="en-US" altLang="en-US" dirty="0">
                <a:hlinkClick r:id="rId2"/>
              </a:rPr>
              <a:t>http://www.landscapetoolbox.org/mssret/MSSRET.html</a:t>
            </a:r>
            <a:endParaRPr lang="en-US" altLang="en-US" dirty="0"/>
          </a:p>
          <a:p>
            <a:pPr lvl="2" eaLnBrk="1" hangingPunct="1"/>
            <a:endParaRPr lang="en-US" altLang="en-US" dirty="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 Distributions</a:t>
            </a:r>
          </a:p>
        </p:txBody>
      </p:sp>
      <p:sp>
        <p:nvSpPr>
          <p:cNvPr id="3" name="Content Placeholder 2"/>
          <p:cNvSpPr>
            <a:spLocks noGrp="1"/>
          </p:cNvSpPr>
          <p:nvPr>
            <p:ph idx="1"/>
          </p:nvPr>
        </p:nvSpPr>
        <p:spPr>
          <a:xfrm>
            <a:off x="457200" y="1295400"/>
            <a:ext cx="8382000" cy="5181600"/>
          </a:xfrm>
        </p:spPr>
        <p:txBody>
          <a:bodyPr/>
          <a:lstStyle/>
          <a:p>
            <a:r>
              <a:rPr lang="en-US" dirty="0"/>
              <a:t>Examine boxplots, strip charts or probability distribution functions</a:t>
            </a:r>
          </a:p>
          <a:p>
            <a:pPr lvl="1"/>
            <a:r>
              <a:rPr lang="en-US" dirty="0"/>
              <a:t>All known values</a:t>
            </a:r>
          </a:p>
          <a:p>
            <a:pPr lvl="1"/>
            <a:r>
              <a:rPr lang="en-US" dirty="0"/>
              <a:t>Vs.</a:t>
            </a:r>
          </a:p>
          <a:p>
            <a:pPr lvl="1"/>
            <a:r>
              <a:rPr lang="en-US" dirty="0"/>
              <a:t>Sampled values</a:t>
            </a:r>
          </a:p>
          <a:p>
            <a:pPr lvl="1"/>
            <a:endParaRPr lang="en-US" dirty="0"/>
          </a:p>
          <a:p>
            <a:pPr marL="457200" lvl="1" indent="0">
              <a:buNone/>
            </a:pPr>
            <a:r>
              <a:rPr lang="en-US" dirty="0"/>
              <a:t>WY-Beaver Creek example</a:t>
            </a:r>
          </a:p>
          <a:p>
            <a:pPr marL="457200" lvl="1" indent="0">
              <a:buNone/>
            </a:pPr>
            <a:r>
              <a:rPr lang="en-US" dirty="0">
                <a:hlinkClick r:id="rId2"/>
              </a:rPr>
              <a:t>https://github.com/ncss-tech/stats_for_soil_survey/tree/master/presentations/sampling/pdf_example</a:t>
            </a:r>
            <a:r>
              <a:rPr lang="en-US" dirty="0"/>
              <a:t> </a:t>
            </a:r>
          </a:p>
          <a:p>
            <a:pPr marL="457200" lvl="1" indent="0">
              <a:buNone/>
            </a:pPr>
            <a:endParaRPr lang="en-US" dirty="0"/>
          </a:p>
          <a:p>
            <a:pPr lvl="1"/>
            <a:endParaRPr lang="en-US" dirty="0"/>
          </a:p>
        </p:txBody>
      </p:sp>
      <p:sp>
        <p:nvSpPr>
          <p:cNvPr id="4" name="TextBox 3"/>
          <p:cNvSpPr txBox="1"/>
          <p:nvPr/>
        </p:nvSpPr>
        <p:spPr>
          <a:xfrm>
            <a:off x="914400" y="1295400"/>
            <a:ext cx="7045518" cy="3046988"/>
          </a:xfrm>
          <a:prstGeom prst="rect">
            <a:avLst/>
          </a:prstGeom>
          <a:solidFill>
            <a:schemeClr val="accent6">
              <a:lumMod val="75000"/>
            </a:schemeClr>
          </a:solidFill>
        </p:spPr>
        <p:txBody>
          <a:bodyPr wrap="none" rtlCol="0">
            <a:spAutoFit/>
          </a:bodyPr>
          <a:lstStyle/>
          <a:p>
            <a:endParaRPr lang="en-US" sz="2400" dirty="0">
              <a:solidFill>
                <a:srgbClr val="FFFF00"/>
              </a:solidFill>
            </a:endParaRPr>
          </a:p>
          <a:p>
            <a:endParaRPr lang="en-US" sz="2400" dirty="0">
              <a:solidFill>
                <a:srgbClr val="FFFF00"/>
              </a:solidFill>
            </a:endParaRPr>
          </a:p>
          <a:p>
            <a:r>
              <a:rPr lang="en-US" sz="2400" dirty="0">
                <a:solidFill>
                  <a:srgbClr val="FFFF00"/>
                </a:solidFill>
              </a:rPr>
              <a:t>This is not how I would do this now – BUT</a:t>
            </a:r>
          </a:p>
          <a:p>
            <a:r>
              <a:rPr lang="en-US" sz="2400" dirty="0">
                <a:solidFill>
                  <a:srgbClr val="FFFF00"/>
                </a:solidFill>
              </a:rPr>
              <a:t>we have a record of how the analysis was done, </a:t>
            </a:r>
          </a:p>
          <a:p>
            <a:r>
              <a:rPr lang="en-US" sz="2400" dirty="0">
                <a:solidFill>
                  <a:srgbClr val="FFFF00"/>
                </a:solidFill>
              </a:rPr>
              <a:t>So if someone wants to revisit, recreate or update </a:t>
            </a:r>
          </a:p>
          <a:p>
            <a:r>
              <a:rPr lang="en-US" sz="2400" dirty="0">
                <a:solidFill>
                  <a:srgbClr val="FFFF00"/>
                </a:solidFill>
              </a:rPr>
              <a:t>– it can be done relatively easily.</a:t>
            </a: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201"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Chapters</a:t>
            </a:r>
          </a:p>
        </p:txBody>
      </p:sp>
      <p:sp>
        <p:nvSpPr>
          <p:cNvPr id="3" name="Content Placeholder 2"/>
          <p:cNvSpPr>
            <a:spLocks noGrp="1"/>
          </p:cNvSpPr>
          <p:nvPr>
            <p:ph idx="1"/>
          </p:nvPr>
        </p:nvSpPr>
        <p:spPr/>
        <p:txBody>
          <a:bodyPr/>
          <a:lstStyle/>
          <a:p>
            <a:r>
              <a:rPr lang="en-US" dirty="0"/>
              <a:t>Work through sampling chapter (3)</a:t>
            </a:r>
          </a:p>
          <a:p>
            <a:r>
              <a:rPr lang="en-US" dirty="0"/>
              <a:t>Good concepts to know as you move forward in your career</a:t>
            </a:r>
          </a:p>
        </p:txBody>
      </p:sp>
    </p:spTree>
    <p:extLst>
      <p:ext uri="{BB962C8B-B14F-4D97-AF65-F5344CB8AC3E}">
        <p14:creationId xmlns:p14="http://schemas.microsoft.com/office/powerpoint/2010/main" val="573535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Complete </a:t>
            </a:r>
            <a:r>
              <a:rPr lang="en-US" dirty="0" err="1"/>
              <a:t>cLHS</a:t>
            </a:r>
            <a:r>
              <a:rPr lang="en-US" dirty="0"/>
              <a:t> example </a:t>
            </a:r>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hlinkClick r:id="rId2"/>
              </a:rPr>
              <a:t>https://github.com/ncss-tech/stats_for_soil_survey/tree/master/presentations/3_sampling/sampling_cLHS_example</a:t>
            </a:r>
            <a:endParaRPr lang="en-US" dirty="0">
              <a:solidFill>
                <a:srgbClr val="00B0F0"/>
              </a:solidFill>
              <a:effectLst>
                <a:outerShdw blurRad="38100" dist="38100" dir="2700000" algn="tl">
                  <a:srgbClr val="000000">
                    <a:alpha val="43137"/>
                  </a:srgbClr>
                </a:outerShdw>
              </a:effectLst>
            </a:endParaRPr>
          </a:p>
          <a:p>
            <a:pPr marL="0" indent="0">
              <a:buNone/>
            </a:pPr>
            <a:r>
              <a:rPr lang="en-US" b="1" dirty="0"/>
              <a:t>cLHS_sampling_R_example.pptx</a:t>
            </a:r>
            <a:endParaRPr lang="en-US" dirty="0"/>
          </a:p>
          <a:p>
            <a:r>
              <a:rPr lang="en-US" dirty="0"/>
              <a:t>Select </a:t>
            </a:r>
            <a:r>
              <a:rPr lang="en-US" dirty="0" err="1"/>
              <a:t>cLHS</a:t>
            </a:r>
            <a:r>
              <a:rPr lang="en-US" dirty="0"/>
              <a:t> samples from Haiti dataset</a:t>
            </a:r>
          </a:p>
          <a:p>
            <a:r>
              <a:rPr lang="en-US" dirty="0"/>
              <a:t>Create a PDF graph of at least one variable used in sample selection</a:t>
            </a:r>
          </a:p>
        </p:txBody>
      </p:sp>
    </p:spTree>
    <p:extLst>
      <p:ext uri="{BB962C8B-B14F-4D97-AF65-F5344CB8AC3E}">
        <p14:creationId xmlns:p14="http://schemas.microsoft.com/office/powerpoint/2010/main" val="4027700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 Sampling in R</a:t>
            </a:r>
          </a:p>
        </p:txBody>
      </p:sp>
      <p:sp>
        <p:nvSpPr>
          <p:cNvPr id="3" name="Content Placeholder 2"/>
          <p:cNvSpPr>
            <a:spLocks noGrp="1"/>
          </p:cNvSpPr>
          <p:nvPr>
            <p:ph idx="1"/>
          </p:nvPr>
        </p:nvSpPr>
        <p:spPr/>
        <p:txBody>
          <a:bodyPr/>
          <a:lstStyle/>
          <a:p>
            <a:r>
              <a:rPr lang="en-US" dirty="0"/>
              <a:t>Andrew will guide you through the </a:t>
            </a:r>
            <a:r>
              <a:rPr lang="en-US" dirty="0" err="1"/>
              <a:t>sampling.rmd</a:t>
            </a:r>
            <a:endParaRPr lang="en-US" dirty="0"/>
          </a:p>
          <a:p>
            <a:endParaRPr lang="en-US" dirty="0"/>
          </a:p>
        </p:txBody>
      </p:sp>
    </p:spTree>
    <p:extLst>
      <p:ext uri="{BB962C8B-B14F-4D97-AF65-F5344CB8AC3E}">
        <p14:creationId xmlns:p14="http://schemas.microsoft.com/office/powerpoint/2010/main" val="3160705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Sample</a:t>
            </a:r>
          </a:p>
        </p:txBody>
      </p:sp>
      <p:sp>
        <p:nvSpPr>
          <p:cNvPr id="38915" name="Rectangle 3"/>
          <p:cNvSpPr>
            <a:spLocks noGrp="1" noChangeArrowheads="1"/>
          </p:cNvSpPr>
          <p:nvPr>
            <p:ph idx="1"/>
          </p:nvPr>
        </p:nvSpPr>
        <p:spPr/>
        <p:txBody>
          <a:bodyPr/>
          <a:lstStyle/>
          <a:p>
            <a:pPr eaLnBrk="1" hangingPunct="1"/>
            <a:r>
              <a:rPr lang="en-US" dirty="0"/>
              <a:t>A subset of a population</a:t>
            </a:r>
          </a:p>
          <a:p>
            <a:pPr eaLnBrk="1" hangingPunct="1"/>
            <a:r>
              <a:rPr lang="en-US" dirty="0"/>
              <a:t>Sampling unit (one sample) - The thing we actually observe or collect</a:t>
            </a:r>
          </a:p>
          <a:p>
            <a:pPr eaLnBrk="1" hangingPunct="1"/>
            <a:endParaRPr lang="en-US" dirty="0"/>
          </a:p>
          <a:p>
            <a:pPr lvl="1" eaLnBrk="1" hangingPunct="1"/>
            <a:r>
              <a:rPr lang="en-US" dirty="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1228</TotalTime>
  <Words>4027</Words>
  <Application>Microsoft Office PowerPoint</Application>
  <PresentationFormat>On-screen Show (4:3)</PresentationFormat>
  <Paragraphs>755</Paragraphs>
  <Slides>76</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6"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Sampling</vt:lpstr>
      <vt:lpstr>Sampling</vt:lpstr>
      <vt:lpstr>Start with something you want to know more about</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Questions?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Online Chapters</vt:lpstr>
      <vt:lpstr>Complete cLHS example </vt:lpstr>
      <vt:lpstr>Implement Sampling in R</vt:lpstr>
    </vt:vector>
  </TitlesOfParts>
  <Company>USDA OCIO-ITS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63</cp:revision>
  <dcterms:created xsi:type="dcterms:W3CDTF">2010-08-09T15:19:06Z</dcterms:created>
  <dcterms:modified xsi:type="dcterms:W3CDTF">2019-02-05T17:08:16Z</dcterms:modified>
</cp:coreProperties>
</file>